
<file path=[Content_Types].xml><?xml version="1.0" encoding="utf-8"?>
<Types xmlns="http://schemas.openxmlformats.org/package/2006/content-types">
  <Default Extension="xml" ContentType="application/xml"/>
  <Default Extension="png" ContentType="image/png"/>
  <Default Extension="jpeg" ContentType="image/jpeg"/>
  <Default Extension="tiff" ContentType="image/tiff"/>
  <Default Extension="emf" ContentType="image/x-emf"/>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4"/>
  </p:notesMasterIdLst>
  <p:sldIdLst>
    <p:sldId id="256" r:id="rId2"/>
    <p:sldId id="259" r:id="rId3"/>
    <p:sldId id="401" r:id="rId4"/>
    <p:sldId id="416" r:id="rId5"/>
    <p:sldId id="417" r:id="rId6"/>
    <p:sldId id="418" r:id="rId7"/>
    <p:sldId id="419" r:id="rId8"/>
    <p:sldId id="402" r:id="rId9"/>
    <p:sldId id="403" r:id="rId10"/>
    <p:sldId id="404" r:id="rId11"/>
    <p:sldId id="407" r:id="rId12"/>
    <p:sldId id="409" r:id="rId13"/>
    <p:sldId id="408" r:id="rId14"/>
    <p:sldId id="415" r:id="rId15"/>
    <p:sldId id="410" r:id="rId16"/>
    <p:sldId id="310" r:id="rId17"/>
    <p:sldId id="421" r:id="rId18"/>
    <p:sldId id="422" r:id="rId19"/>
    <p:sldId id="406" r:id="rId20"/>
    <p:sldId id="423" r:id="rId21"/>
    <p:sldId id="424" r:id="rId22"/>
    <p:sldId id="425" r:id="rId23"/>
    <p:sldId id="426" r:id="rId24"/>
    <p:sldId id="427" r:id="rId25"/>
    <p:sldId id="420" r:id="rId26"/>
    <p:sldId id="412" r:id="rId27"/>
    <p:sldId id="411" r:id="rId28"/>
    <p:sldId id="428" r:id="rId29"/>
    <p:sldId id="313" r:id="rId30"/>
    <p:sldId id="315" r:id="rId31"/>
    <p:sldId id="316" r:id="rId32"/>
    <p:sldId id="317" r:id="rId33"/>
    <p:sldId id="318" r:id="rId34"/>
    <p:sldId id="431" r:id="rId35"/>
    <p:sldId id="433" r:id="rId36"/>
    <p:sldId id="432" r:id="rId37"/>
    <p:sldId id="319" r:id="rId38"/>
    <p:sldId id="324" r:id="rId39"/>
    <p:sldId id="320" r:id="rId40"/>
    <p:sldId id="327" r:id="rId41"/>
    <p:sldId id="434" r:id="rId42"/>
    <p:sldId id="413" r:id="rId43"/>
    <p:sldId id="326" r:id="rId44"/>
    <p:sldId id="321" r:id="rId45"/>
    <p:sldId id="328" r:id="rId46"/>
    <p:sldId id="340" r:id="rId47"/>
    <p:sldId id="339" r:id="rId48"/>
    <p:sldId id="338" r:id="rId49"/>
    <p:sldId id="329" r:id="rId50"/>
    <p:sldId id="330" r:id="rId51"/>
    <p:sldId id="435" r:id="rId52"/>
    <p:sldId id="33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DC0"/>
    <a:srgbClr val="6E6FC0"/>
    <a:srgbClr val="FF8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9"/>
    <p:restoredTop sz="94299"/>
  </p:normalViewPr>
  <p:slideViewPr>
    <p:cSldViewPr snapToGrid="0" snapToObjects="1">
      <p:cViewPr varScale="1">
        <p:scale>
          <a:sx n="84" d="100"/>
          <a:sy n="84" d="100"/>
        </p:scale>
        <p:origin x="-104"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BBC0-0F73-1043-A86D-D1E0598A8DE4}" type="datetimeFigureOut">
              <a:rPr lang="en-US" smtClean="0"/>
              <a:t>5/9/20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EBCAD-956E-BF43-9F14-0931271194BC}" type="slidenum">
              <a:rPr lang="en-US" smtClean="0"/>
              <a:t>‹#›</a:t>
            </a:fld>
            <a:endParaRPr lang="en-US"/>
          </a:p>
        </p:txBody>
      </p:sp>
    </p:spTree>
    <p:extLst>
      <p:ext uri="{BB962C8B-B14F-4D97-AF65-F5344CB8AC3E}">
        <p14:creationId xmlns:p14="http://schemas.microsoft.com/office/powerpoint/2010/main" val="137361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EBCAD-956E-BF43-9F14-0931271194BC}" type="slidenum">
              <a:rPr lang="en-US" smtClean="0"/>
              <a:t>16</a:t>
            </a:fld>
            <a:endParaRPr lang="en-US"/>
          </a:p>
        </p:txBody>
      </p:sp>
    </p:spTree>
    <p:extLst>
      <p:ext uri="{BB962C8B-B14F-4D97-AF65-F5344CB8AC3E}">
        <p14:creationId xmlns:p14="http://schemas.microsoft.com/office/powerpoint/2010/main" val="262347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EBCAD-956E-BF43-9F14-0931271194BC}" type="slidenum">
              <a:rPr lang="en-US" smtClean="0"/>
              <a:t>25</a:t>
            </a:fld>
            <a:endParaRPr lang="en-US"/>
          </a:p>
        </p:txBody>
      </p:sp>
    </p:spTree>
    <p:extLst>
      <p:ext uri="{BB962C8B-B14F-4D97-AF65-F5344CB8AC3E}">
        <p14:creationId xmlns:p14="http://schemas.microsoft.com/office/powerpoint/2010/main" val="153346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266783-ACD6-774A-8B2C-EDAAE1ACF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2BEB6F1-B0C1-E34A-A6C8-3F31D3875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9634645-FDFE-E340-96A4-EBA8A1CD0799}"/>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5" name="Footer Placeholder 4">
            <a:extLst>
              <a:ext uri="{FF2B5EF4-FFF2-40B4-BE49-F238E27FC236}">
                <a16:creationId xmlns="" xmlns:a16="http://schemas.microsoft.com/office/drawing/2014/main" id="{1BC9405B-E8B0-794A-AF56-D336BD4D0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DBAF035-AD57-4648-AB17-D49665EC9AB4}"/>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327410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0B428E-8612-1140-AD06-DBC80A173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AEA15C5-CBB1-544F-AAA8-4F2AD59483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3153F3-B6FC-BA46-9E42-ACF41DBB221F}"/>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5" name="Footer Placeholder 4">
            <a:extLst>
              <a:ext uri="{FF2B5EF4-FFF2-40B4-BE49-F238E27FC236}">
                <a16:creationId xmlns="" xmlns:a16="http://schemas.microsoft.com/office/drawing/2014/main" id="{92B20A6D-7E26-DB44-A13A-F6649AD0B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039A39-4F46-BB49-8E09-BF811EB8E8F5}"/>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359898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1306AAD-BCEC-5742-AB47-F885E9516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472599E-5E2D-CC40-8707-E085CDF7B3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50FA93E-8282-4F4C-A019-E85BADDBE836}"/>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5" name="Footer Placeholder 4">
            <a:extLst>
              <a:ext uri="{FF2B5EF4-FFF2-40B4-BE49-F238E27FC236}">
                <a16:creationId xmlns="" xmlns:a16="http://schemas.microsoft.com/office/drawing/2014/main" id="{9D1E03A3-1A74-6B47-A393-9EF6DE1D6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508F71-F52E-D94C-AE05-70BA1ED7562A}"/>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97252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3ABAF4-E094-B54D-A1A4-3E910DAAF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15B8BD-2B4F-D048-A53F-242C844043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FFE6FE-FF5E-6C40-BBA3-9C90BEF25C99}"/>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5" name="Footer Placeholder 4">
            <a:extLst>
              <a:ext uri="{FF2B5EF4-FFF2-40B4-BE49-F238E27FC236}">
                <a16:creationId xmlns="" xmlns:a16="http://schemas.microsoft.com/office/drawing/2014/main" id="{F1F8AD20-E905-8D45-B59C-7A93C9042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CFF9135-D67A-2C49-8BC8-660B716888F8}"/>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191063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4C31B-FF88-2349-9C33-2FFA218BC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7E224E6-6611-4C4C-982A-9472E99F8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67F5C0F-2B70-454C-A5AB-3199CDC08AA4}"/>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5" name="Footer Placeholder 4">
            <a:extLst>
              <a:ext uri="{FF2B5EF4-FFF2-40B4-BE49-F238E27FC236}">
                <a16:creationId xmlns="" xmlns:a16="http://schemas.microsoft.com/office/drawing/2014/main" id="{ECAEDFC8-CDF6-DE41-9EEC-E1874E680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3B8342-7FF7-F143-8E66-7CF8EE97012D}"/>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2477158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3F33F-6E16-EF49-B478-2EFC19023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2FBC0B6-4843-E84A-A6EC-7866D975A4D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5216DBE-C0FF-2A4A-8B5E-1E3479D810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C3788BD-966D-1249-A1E9-29B3E1636F1A}"/>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6" name="Footer Placeholder 5">
            <a:extLst>
              <a:ext uri="{FF2B5EF4-FFF2-40B4-BE49-F238E27FC236}">
                <a16:creationId xmlns="" xmlns:a16="http://schemas.microsoft.com/office/drawing/2014/main" id="{DFD1C726-A565-E241-B2CE-BBDE40867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9A1F47B-A748-8140-B6B5-821B43E2539D}"/>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283664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903CC-5013-AD43-BB03-E28647E2B4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AE47F4C-073C-6249-BB66-952E8657F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414CFFA-F2F4-CD4A-B571-4BB9FEC9A5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FB6BED1-8638-DC43-90F4-D6329B014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9082759-8936-0245-B87E-F03586E987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F224EE0-7014-4345-B568-1ADD1B90AD34}"/>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8" name="Footer Placeholder 7">
            <a:extLst>
              <a:ext uri="{FF2B5EF4-FFF2-40B4-BE49-F238E27FC236}">
                <a16:creationId xmlns="" xmlns:a16="http://schemas.microsoft.com/office/drawing/2014/main" id="{F0BCDC10-420A-4B4B-84C9-74E30E413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FCFAAD7-D082-0C4F-8BB5-4BF70CD973CA}"/>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217459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4E54FA-80B0-DF46-9475-943CFA0D45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2F5B043-123A-684A-A81A-F0C1F385A8FB}"/>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4" name="Footer Placeholder 3">
            <a:extLst>
              <a:ext uri="{FF2B5EF4-FFF2-40B4-BE49-F238E27FC236}">
                <a16:creationId xmlns="" xmlns:a16="http://schemas.microsoft.com/office/drawing/2014/main" id="{6683DE1C-E967-3042-96AE-11BF5A200A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8B8E032-1F89-534B-9F67-04815BD87E7F}"/>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8122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3F9A650-9EF0-F04B-8279-0E99EBA5ECC5}"/>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3" name="Footer Placeholder 2">
            <a:extLst>
              <a:ext uri="{FF2B5EF4-FFF2-40B4-BE49-F238E27FC236}">
                <a16:creationId xmlns="" xmlns:a16="http://schemas.microsoft.com/office/drawing/2014/main" id="{D7A83337-C452-7F47-A8B0-C968D0267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2BF8412-9CCF-8243-B121-DA1918B9BD49}"/>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7362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7FD76-5BFA-E944-A708-0098AAB45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01961AA-BCB0-D74B-97FB-2A5A18111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4164ED3-B4D9-E647-A3CD-C6E33344F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02CEEB3-3494-994B-9770-1987C25F11BC}"/>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6" name="Footer Placeholder 5">
            <a:extLst>
              <a:ext uri="{FF2B5EF4-FFF2-40B4-BE49-F238E27FC236}">
                <a16:creationId xmlns="" xmlns:a16="http://schemas.microsoft.com/office/drawing/2014/main" id="{7D1FA26D-91BA-2D44-972A-58EC9904EB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72263BD-5733-794B-9166-0E8F6383DF9E}"/>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159940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BEA450-50BC-934C-ADBD-C7D750566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8E92763-8D87-634E-9FD1-7E68F79F09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6119EAB-EAF2-3E44-9BE1-74784B0BF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C103963-F053-CF41-937B-09656D939C37}"/>
              </a:ext>
            </a:extLst>
          </p:cNvPr>
          <p:cNvSpPr>
            <a:spLocks noGrp="1"/>
          </p:cNvSpPr>
          <p:nvPr>
            <p:ph type="dt" sz="half" idx="10"/>
          </p:nvPr>
        </p:nvSpPr>
        <p:spPr/>
        <p:txBody>
          <a:bodyPr/>
          <a:lstStyle/>
          <a:p>
            <a:fld id="{F7BA328D-095F-AD40-B674-742B373F5729}" type="datetimeFigureOut">
              <a:rPr lang="en-US" smtClean="0"/>
              <a:t>5/9/20</a:t>
            </a:fld>
            <a:endParaRPr lang="en-US"/>
          </a:p>
        </p:txBody>
      </p:sp>
      <p:sp>
        <p:nvSpPr>
          <p:cNvPr id="6" name="Footer Placeholder 5">
            <a:extLst>
              <a:ext uri="{FF2B5EF4-FFF2-40B4-BE49-F238E27FC236}">
                <a16:creationId xmlns="" xmlns:a16="http://schemas.microsoft.com/office/drawing/2014/main" id="{C134206D-89ED-C049-8583-4D4944BCA6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DAFE7ED-C564-3B4E-AE51-135573DF0E4F}"/>
              </a:ext>
            </a:extLst>
          </p:cNvPr>
          <p:cNvSpPr>
            <a:spLocks noGrp="1"/>
          </p:cNvSpPr>
          <p:nvPr>
            <p:ph type="sldNum" sz="quarter" idx="12"/>
          </p:nvPr>
        </p:nvSpPr>
        <p:spPr/>
        <p:txBody>
          <a:bodyPr/>
          <a:lstStyle/>
          <a:p>
            <a:fld id="{551F23D7-25A1-1342-A9A7-2F299B2211E4}" type="slidenum">
              <a:rPr lang="en-US" smtClean="0"/>
              <a:t>‹#›</a:t>
            </a:fld>
            <a:endParaRPr lang="en-US"/>
          </a:p>
        </p:txBody>
      </p:sp>
    </p:spTree>
    <p:extLst>
      <p:ext uri="{BB962C8B-B14F-4D97-AF65-F5344CB8AC3E}">
        <p14:creationId xmlns:p14="http://schemas.microsoft.com/office/powerpoint/2010/main" val="8653249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26DC8CC-5EF7-3945-80A9-CF447E992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59098D2-34B3-7547-8ADE-0AC7E5C40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E96AF0-38D5-9B44-B153-FBA3EF2EF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A328D-095F-AD40-B674-742B373F5729}" type="datetimeFigureOut">
              <a:rPr lang="en-US" smtClean="0"/>
              <a:t>5/9/20</a:t>
            </a:fld>
            <a:endParaRPr lang="en-US"/>
          </a:p>
        </p:txBody>
      </p:sp>
      <p:sp>
        <p:nvSpPr>
          <p:cNvPr id="5" name="Footer Placeholder 4">
            <a:extLst>
              <a:ext uri="{FF2B5EF4-FFF2-40B4-BE49-F238E27FC236}">
                <a16:creationId xmlns="" xmlns:a16="http://schemas.microsoft.com/office/drawing/2014/main" id="{475ADA24-2CF1-8243-A706-C8B8705AB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A14B07E-9CE6-0042-BE5C-5E68594F7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F23D7-25A1-1342-A9A7-2F299B2211E4}" type="slidenum">
              <a:rPr lang="en-US" smtClean="0"/>
              <a:t>‹#›</a:t>
            </a:fld>
            <a:endParaRPr lang="en-US"/>
          </a:p>
        </p:txBody>
      </p:sp>
    </p:spTree>
    <p:extLst>
      <p:ext uri="{BB962C8B-B14F-4D97-AF65-F5344CB8AC3E}">
        <p14:creationId xmlns:p14="http://schemas.microsoft.com/office/powerpoint/2010/main" val="938106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id.dunaway@k12.hi.u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7.png"/><Relationship Id="rId1" Type="http://schemas.microsoft.com/office/2007/relationships/media" Target="../media/media1.wav"/><Relationship Id="rId2" Type="http://schemas.openxmlformats.org/officeDocument/2006/relationships/audio" Target="../media/media1.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joeloverde@me.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5693866"/>
          </a:xfrm>
          <a:prstGeom prst="rect">
            <a:avLst/>
          </a:prstGeom>
          <a:noFill/>
        </p:spPr>
        <p:txBody>
          <a:bodyPr wrap="square" rtlCol="0">
            <a:spAutoFit/>
          </a:bodyPr>
          <a:lstStyle/>
          <a:p>
            <a:pPr algn="ctr"/>
            <a:r>
              <a:rPr lang="en-US" sz="7200" b="1" dirty="0">
                <a:solidFill>
                  <a:srgbClr val="316DC0"/>
                </a:solidFill>
                <a:latin typeface="Al Nile" pitchFamily="2" charset="-78"/>
                <a:cs typeface="Al Nile" pitchFamily="2" charset="-78"/>
              </a:rPr>
              <a:t>WELCOME</a:t>
            </a:r>
          </a:p>
          <a:p>
            <a:pPr algn="ctr"/>
            <a:r>
              <a:rPr lang="en-US" sz="4800" b="1" dirty="0">
                <a:solidFill>
                  <a:srgbClr val="316DC0"/>
                </a:solidFill>
                <a:latin typeface="Al Nile" pitchFamily="2" charset="-78"/>
                <a:cs typeface="Al Nile" pitchFamily="2" charset="-78"/>
              </a:rPr>
              <a:t>Creating a Sense of Belonging:</a:t>
            </a:r>
          </a:p>
          <a:p>
            <a:pPr algn="ctr"/>
            <a:r>
              <a:rPr lang="en-US" sz="4800" b="1" dirty="0">
                <a:solidFill>
                  <a:srgbClr val="316DC0"/>
                </a:solidFill>
                <a:latin typeface="Al Nile" pitchFamily="2" charset="-78"/>
                <a:cs typeface="Al Nile" pitchFamily="2" charset="-78"/>
              </a:rPr>
              <a:t>Addressing the “B” in the Na </a:t>
            </a:r>
            <a:r>
              <a:rPr lang="en-US" sz="4800" b="1" dirty="0" err="1">
                <a:solidFill>
                  <a:srgbClr val="316DC0"/>
                </a:solidFill>
                <a:latin typeface="Al Nile" pitchFamily="2" charset="-78"/>
                <a:cs typeface="Al Nile" pitchFamily="2" charset="-78"/>
              </a:rPr>
              <a:t>Hopena</a:t>
            </a:r>
            <a:endParaRPr lang="en-US" sz="4800" b="1" dirty="0">
              <a:solidFill>
                <a:srgbClr val="316DC0"/>
              </a:solidFill>
              <a:latin typeface="Al Nile" pitchFamily="2" charset="-78"/>
              <a:cs typeface="Al Nile" pitchFamily="2" charset="-78"/>
            </a:endParaRPr>
          </a:p>
          <a:p>
            <a:pPr algn="ctr"/>
            <a:r>
              <a:rPr lang="en-US" sz="4800" b="1" dirty="0">
                <a:solidFill>
                  <a:srgbClr val="316DC0"/>
                </a:solidFill>
                <a:latin typeface="Al Nile" pitchFamily="2" charset="-78"/>
                <a:cs typeface="Al Nile" pitchFamily="2" charset="-78"/>
              </a:rPr>
              <a:t>A’O Outcomes Framework</a:t>
            </a:r>
          </a:p>
          <a:p>
            <a:pPr algn="ctr"/>
            <a:endParaRPr lang="en-US" sz="3200" b="1" dirty="0">
              <a:solidFill>
                <a:srgbClr val="316DC0"/>
              </a:solidFill>
              <a:latin typeface="Al Nile" pitchFamily="2" charset="-78"/>
              <a:cs typeface="Al Nile" pitchFamily="2" charset="-78"/>
            </a:endParaRPr>
          </a:p>
          <a:p>
            <a:pPr algn="ctr"/>
            <a:r>
              <a:rPr lang="en-US" sz="4800" b="1" dirty="0">
                <a:solidFill>
                  <a:srgbClr val="316DC0"/>
                </a:solidFill>
                <a:latin typeface="Al Nile" pitchFamily="2" charset="-78"/>
                <a:cs typeface="Al Nile" pitchFamily="2" charset="-78"/>
              </a:rPr>
              <a:t>DOE # SCR </a:t>
            </a:r>
            <a:r>
              <a:rPr lang="en-US" sz="4800" b="1" dirty="0">
                <a:solidFill>
                  <a:srgbClr val="316DC0"/>
                </a:solidFill>
                <a:latin typeface="Baskerville" panose="02020502070401020303" pitchFamily="18" charset="0"/>
                <a:ea typeface="Baskerville" panose="02020502070401020303" pitchFamily="18" charset="0"/>
                <a:cs typeface="Al Nile" pitchFamily="2" charset="-78"/>
              </a:rPr>
              <a:t>185374</a:t>
            </a:r>
          </a:p>
          <a:p>
            <a:pPr algn="ctr"/>
            <a:endParaRPr lang="en-US" sz="2000" b="1" dirty="0">
              <a:solidFill>
                <a:srgbClr val="316DC0"/>
              </a:solidFill>
              <a:latin typeface="Baskerville" panose="02020502070401020303" pitchFamily="18" charset="0"/>
              <a:ea typeface="Baskerville" panose="02020502070401020303" pitchFamily="18" charset="0"/>
              <a:cs typeface="Baghdad" pitchFamily="2" charset="-78"/>
            </a:endParaRPr>
          </a:p>
          <a:p>
            <a:pPr algn="ctr"/>
            <a:r>
              <a:rPr lang="en-US" sz="4800" b="1" dirty="0">
                <a:solidFill>
                  <a:srgbClr val="316DC0"/>
                </a:solidFill>
                <a:latin typeface="Al Nile" pitchFamily="2" charset="-78"/>
                <a:ea typeface="Baskerville" panose="02020502070401020303" pitchFamily="18" charset="0"/>
                <a:cs typeface="Al Nile" pitchFamily="2" charset="-78"/>
              </a:rPr>
              <a:t> March-September </a:t>
            </a:r>
            <a:r>
              <a:rPr lang="en-US" sz="4800" b="1" dirty="0">
                <a:solidFill>
                  <a:srgbClr val="316DC0"/>
                </a:solidFill>
                <a:latin typeface="Baskerville SemiBold" panose="02020502070401020303" pitchFamily="18" charset="0"/>
                <a:ea typeface="Baskerville SemiBold" panose="02020502070401020303" pitchFamily="18" charset="0"/>
                <a:cs typeface="Al Nile" pitchFamily="2" charset="-78"/>
              </a:rPr>
              <a:t>2020</a:t>
            </a:r>
          </a:p>
        </p:txBody>
      </p:sp>
    </p:spTree>
    <p:extLst>
      <p:ext uri="{BB962C8B-B14F-4D97-AF65-F5344CB8AC3E}">
        <p14:creationId xmlns:p14="http://schemas.microsoft.com/office/powerpoint/2010/main" val="22160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78861"/>
          </a:xfrm>
          <a:prstGeom prst="rect">
            <a:avLst/>
          </a:prstGeom>
          <a:noFill/>
        </p:spPr>
        <p:txBody>
          <a:bodyPr wrap="square" rtlCol="0">
            <a:spAutoFit/>
          </a:bodyPr>
          <a:lstStyle/>
          <a:p>
            <a:endParaRPr lang="en-US" sz="4000" b="1" dirty="0">
              <a:solidFill>
                <a:schemeClr val="accent1"/>
              </a:solidFill>
              <a:latin typeface="Al Nile" pitchFamily="2" charset="-78"/>
              <a:ea typeface="Baskerville SemiBold" panose="02020502070401020303" pitchFamily="18" charset="0"/>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2" name="Picture 1">
            <a:extLst>
              <a:ext uri="{FF2B5EF4-FFF2-40B4-BE49-F238E27FC236}">
                <a16:creationId xmlns="" xmlns:a16="http://schemas.microsoft.com/office/drawing/2014/main" id="{AFA32586-9424-FC41-BF46-1CE3D17FA521}"/>
              </a:ext>
            </a:extLst>
          </p:cNvPr>
          <p:cNvPicPr>
            <a:picLocks noChangeAspect="1"/>
          </p:cNvPicPr>
          <p:nvPr/>
        </p:nvPicPr>
        <p:blipFill>
          <a:blip r:embed="rId2"/>
          <a:stretch>
            <a:fillRect/>
          </a:stretch>
        </p:blipFill>
        <p:spPr>
          <a:xfrm>
            <a:off x="529476" y="515155"/>
            <a:ext cx="10840691" cy="2653316"/>
          </a:xfrm>
          <a:prstGeom prst="rect">
            <a:avLst/>
          </a:prstGeom>
        </p:spPr>
      </p:pic>
    </p:spTree>
    <p:extLst>
      <p:ext uri="{BB962C8B-B14F-4D97-AF65-F5344CB8AC3E}">
        <p14:creationId xmlns:p14="http://schemas.microsoft.com/office/powerpoint/2010/main" val="214770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156628"/>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The following questions may help participants refine their process of reflection:</a:t>
            </a:r>
          </a:p>
          <a:p>
            <a:r>
              <a:rPr lang="en-US" sz="4000" b="1" dirty="0">
                <a:solidFill>
                  <a:schemeClr val="accent1"/>
                </a:solidFill>
                <a:latin typeface="Al Nile" pitchFamily="2" charset="-78"/>
                <a:cs typeface="Al Nile" pitchFamily="2" charset="-78"/>
              </a:rPr>
              <a:t>-What happened?</a:t>
            </a:r>
          </a:p>
          <a:p>
            <a:r>
              <a:rPr lang="en-US" sz="4000" b="1" dirty="0">
                <a:solidFill>
                  <a:schemeClr val="accent1"/>
                </a:solidFill>
                <a:latin typeface="Al Nile" pitchFamily="2" charset="-78"/>
                <a:cs typeface="Al Nile" pitchFamily="2" charset="-78"/>
              </a:rPr>
              <a:t>Begin by simply writing down what happened without </a:t>
            </a:r>
            <a:r>
              <a:rPr lang="en-US" sz="4000" b="1" dirty="0" smtClean="0">
                <a:solidFill>
                  <a:schemeClr val="accent1"/>
                </a:solidFill>
                <a:latin typeface="Al Nile" pitchFamily="2" charset="-78"/>
                <a:cs typeface="Al Nile" pitchFamily="2" charset="-78"/>
              </a:rPr>
              <a:t>analysis or </a:t>
            </a:r>
            <a:r>
              <a:rPr lang="en-US" sz="4000" b="1" dirty="0">
                <a:solidFill>
                  <a:schemeClr val="accent1"/>
                </a:solidFill>
                <a:latin typeface="Al Nile" pitchFamily="2" charset="-78"/>
                <a:cs typeface="Al Nile" pitchFamily="2" charset="-78"/>
              </a:rPr>
              <a:t>judgment. This involves creating a brief narrative of </a:t>
            </a:r>
            <a:r>
              <a:rPr lang="en-US" sz="4000" b="1" dirty="0" smtClean="0">
                <a:solidFill>
                  <a:schemeClr val="accent1"/>
                </a:solidFill>
                <a:latin typeface="Al Nile" pitchFamily="2" charset="-78"/>
                <a:cs typeface="Al Nile" pitchFamily="2" charset="-78"/>
              </a:rPr>
              <a:t>the portfolio </a:t>
            </a:r>
            <a:r>
              <a:rPr lang="en-US" sz="4000" b="1" dirty="0">
                <a:solidFill>
                  <a:schemeClr val="accent1"/>
                </a:solidFill>
                <a:latin typeface="Al Nile" pitchFamily="2" charset="-78"/>
                <a:cs typeface="Al Nile" pitchFamily="2" charset="-78"/>
              </a:rPr>
              <a:t>evidence and of the course.</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1651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110734"/>
          </a:xfrm>
          <a:prstGeom prst="rect">
            <a:avLst/>
          </a:prstGeom>
          <a:noFill/>
        </p:spPr>
        <p:txBody>
          <a:bodyPr wrap="square" rtlCol="0">
            <a:spAutoFit/>
          </a:bodyPr>
          <a:lstStyle/>
          <a:p>
            <a:r>
              <a:rPr lang="en-US" sz="3800" b="1" dirty="0">
                <a:solidFill>
                  <a:schemeClr val="accent1"/>
                </a:solidFill>
                <a:latin typeface="Al Nile" pitchFamily="2" charset="-78"/>
                <a:cs typeface="Al Nile" pitchFamily="2" charset="-78"/>
              </a:rPr>
              <a:t>-Why did it happen?</a:t>
            </a:r>
          </a:p>
          <a:p>
            <a:r>
              <a:rPr lang="en-US" sz="3800" b="1" dirty="0">
                <a:solidFill>
                  <a:schemeClr val="accent1"/>
                </a:solidFill>
                <a:latin typeface="Al Nile" pitchFamily="2" charset="-78"/>
                <a:cs typeface="Al Nile" pitchFamily="2" charset="-78"/>
              </a:rPr>
              <a:t>Attempting to understand why an event happened the way it did is the beginning of reflection. Search the context within which the event occurred for explanations. Consider underlying structures within the school that may be part of </a:t>
            </a:r>
            <a:r>
              <a:rPr lang="en-US" sz="3800" b="1" dirty="0" smtClean="0">
                <a:solidFill>
                  <a:schemeClr val="accent1"/>
                </a:solidFill>
                <a:latin typeface="Al Nile" pitchFamily="2" charset="-78"/>
                <a:cs typeface="Al Nile" pitchFamily="2" charset="-78"/>
              </a:rPr>
              <a:t>the event </a:t>
            </a:r>
            <a:r>
              <a:rPr lang="en-US" sz="3800" b="1" dirty="0">
                <a:solidFill>
                  <a:schemeClr val="accent1"/>
                </a:solidFill>
                <a:latin typeface="Al Nile" pitchFamily="2" charset="-78"/>
                <a:cs typeface="Al Nile" pitchFamily="2" charset="-78"/>
              </a:rPr>
              <a:t>and examine deeply held values. More questions than answers may surface. Answer the questions in a way that make sense to you. Reflection often stops here; however, more in-depth searching is needed.</a:t>
            </a: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43889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003286"/>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-What might it mean?</a:t>
            </a:r>
          </a:p>
          <a:p>
            <a:r>
              <a:rPr lang="en-US" sz="4000" b="1" dirty="0">
                <a:solidFill>
                  <a:schemeClr val="accent1"/>
                </a:solidFill>
                <a:latin typeface="Al Nile" pitchFamily="2" charset="-78"/>
                <a:cs typeface="Al Nile" pitchFamily="2" charset="-78"/>
              </a:rPr>
              <a:t>Reflection is a way to find meaning. It is through reflection that we recognize we have choices, that we can take action differently. Recognizing that there is no one answer is an important step. Explore possible meanings rather than trying to determine the meaning. Creating change involves holding our practices to the light of those new understandings.</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86746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387733"/>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-What are the implications of my practice?</a:t>
            </a:r>
          </a:p>
          <a:p>
            <a:r>
              <a:rPr lang="en-US" sz="4000" b="1" dirty="0">
                <a:solidFill>
                  <a:schemeClr val="accent1"/>
                </a:solidFill>
                <a:latin typeface="Al Nile" pitchFamily="2" charset="-78"/>
                <a:cs typeface="Al Nile" pitchFamily="2" charset="-78"/>
              </a:rPr>
              <a:t>Consider how your practice might change given any new understandings that have emerged from earlier questions. What new insights occurred? This is an entry into rethinking, changing practice and what you do specific to your role or projected outcome.</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74048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387733"/>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This section also requires a caption.</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You will follow the same procedure for the second Activity.</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Action:</a:t>
            </a:r>
          </a:p>
          <a:p>
            <a:r>
              <a:rPr lang="en-US" sz="4000" b="1" dirty="0">
                <a:solidFill>
                  <a:schemeClr val="accent1"/>
                </a:solidFill>
                <a:latin typeface="Al Nile" pitchFamily="2" charset="-78"/>
                <a:ea typeface="Baskerville SemiBold" panose="02020502070401020303" pitchFamily="18" charset="0"/>
                <a:cs typeface="Al Nile" pitchFamily="2" charset="-78"/>
              </a:rPr>
              <a:t>Rationale:</a:t>
            </a:r>
          </a:p>
          <a:p>
            <a:r>
              <a:rPr lang="en-US" sz="4000" b="1" dirty="0">
                <a:solidFill>
                  <a:schemeClr val="accent1"/>
                </a:solidFill>
                <a:latin typeface="Al Nile" pitchFamily="2" charset="-78"/>
                <a:ea typeface="Baskerville SemiBold" panose="02020502070401020303" pitchFamily="18" charset="0"/>
                <a:cs typeface="Al Nile" pitchFamily="2" charset="-78"/>
              </a:rPr>
              <a:t>Caption:</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35496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78861"/>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Turn to Section #</a:t>
            </a:r>
            <a:r>
              <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rPr>
              <a:t>1 in your Portfolio.</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98947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pic>
        <p:nvPicPr>
          <p:cNvPr id="6" name="Picture 5">
            <a:extLst>
              <a:ext uri="{FF2B5EF4-FFF2-40B4-BE49-F238E27FC236}">
                <a16:creationId xmlns="" xmlns:a16="http://schemas.microsoft.com/office/drawing/2014/main" id="{28CFDE05-C8A9-8541-A7EE-5D574A66B3D8}"/>
              </a:ext>
            </a:extLst>
          </p:cNvPr>
          <p:cNvPicPr>
            <a:picLocks noChangeAspect="1"/>
          </p:cNvPicPr>
          <p:nvPr/>
        </p:nvPicPr>
        <p:blipFill>
          <a:blip r:embed="rId2"/>
          <a:stretch>
            <a:fillRect/>
          </a:stretch>
        </p:blipFill>
        <p:spPr>
          <a:xfrm>
            <a:off x="1340285" y="0"/>
            <a:ext cx="9569885" cy="6858000"/>
          </a:xfrm>
          <a:prstGeom prst="rect">
            <a:avLst/>
          </a:prstGeom>
        </p:spPr>
      </p:pic>
    </p:spTree>
    <p:extLst>
      <p:ext uri="{BB962C8B-B14F-4D97-AF65-F5344CB8AC3E}">
        <p14:creationId xmlns:p14="http://schemas.microsoft.com/office/powerpoint/2010/main" val="145892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9541073"/>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We are asking you to identify two activities/lessons that you think would be beneficial for your entire class related to their sense of belonging.</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885210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387733"/>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Action: simply state what activity/lesson you think would be most beneficial for your students.</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You can use one of the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10</a:t>
            </a:r>
            <a:r>
              <a:rPr lang="en-US" sz="4000" b="1" dirty="0">
                <a:solidFill>
                  <a:schemeClr val="accent1"/>
                </a:solidFill>
                <a:latin typeface="Al Nile" pitchFamily="2" charset="-78"/>
                <a:ea typeface="Baskerville SemiBold" panose="02020502070401020303" pitchFamily="18" charset="0"/>
                <a:cs typeface="Al Nile" pitchFamily="2" charset="-78"/>
              </a:rPr>
              <a:t> activities/lessons that Allan shared with you on his videos. You could modify one of those lesson to meet the needs of your students or come up with your own activity/lesson.</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95303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5509200"/>
          </a:xfrm>
          <a:prstGeom prst="rect">
            <a:avLst/>
          </a:prstGeom>
          <a:noFill/>
        </p:spPr>
        <p:txBody>
          <a:bodyPr wrap="square" rtlCol="0">
            <a:spAutoFit/>
          </a:bodyPr>
          <a:lstStyle/>
          <a:p>
            <a:r>
              <a:rPr lang="en-US" sz="4000" b="1" dirty="0">
                <a:solidFill>
                  <a:srgbClr val="316DC0"/>
                </a:solidFill>
                <a:latin typeface="Al Nile" pitchFamily="2" charset="-78"/>
                <a:cs typeface="Al Nile" pitchFamily="2" charset="-78"/>
              </a:rPr>
              <a:t>Today our goal is to go over three things.</a:t>
            </a:r>
          </a:p>
          <a:p>
            <a:endParaRPr lang="en-US" sz="4000" b="1" dirty="0">
              <a:solidFill>
                <a:srgbClr val="316DC0"/>
              </a:solidFill>
              <a:latin typeface="Al Nile" pitchFamily="2" charset="-78"/>
              <a:cs typeface="Al Nile" pitchFamily="2" charset="-78"/>
            </a:endParaRPr>
          </a:p>
          <a:p>
            <a:pPr marL="742950" indent="-742950">
              <a:buAutoNum type="arabicPeriod"/>
            </a:pPr>
            <a:r>
              <a:rPr lang="en-US" sz="4000" b="1" dirty="0">
                <a:solidFill>
                  <a:srgbClr val="316DC0"/>
                </a:solidFill>
                <a:latin typeface="Al Nile" pitchFamily="2" charset="-78"/>
                <a:cs typeface="Al Nile" pitchFamily="2" charset="-78"/>
              </a:rPr>
              <a:t>Elements of a quality Portfolio.</a:t>
            </a:r>
          </a:p>
          <a:p>
            <a:pPr marL="742950" indent="-742950">
              <a:buAutoNum type="arabicPeriod"/>
            </a:pPr>
            <a:endParaRPr lang="en-US" sz="4000" b="1" dirty="0">
              <a:solidFill>
                <a:srgbClr val="316DC0"/>
              </a:solidFill>
              <a:latin typeface="Al Nile" pitchFamily="2" charset="-78"/>
              <a:cs typeface="Al Nile" pitchFamily="2" charset="-78"/>
            </a:endParaRPr>
          </a:p>
          <a:p>
            <a:pPr marL="742950" indent="-742950">
              <a:buAutoNum type="arabicPeriod"/>
            </a:pPr>
            <a:r>
              <a:rPr lang="en-US" sz="4000" b="1" dirty="0">
                <a:solidFill>
                  <a:srgbClr val="316DC0"/>
                </a:solidFill>
                <a:latin typeface="Al Nile" pitchFamily="2" charset="-78"/>
                <a:cs typeface="Al Nile" pitchFamily="2" charset="-78"/>
              </a:rPr>
              <a:t>Review each section of the Portfolio.</a:t>
            </a:r>
          </a:p>
          <a:p>
            <a:pPr marL="742950" indent="-742950">
              <a:buAutoNum type="arabicPeriod"/>
            </a:pPr>
            <a:endParaRPr lang="en-US" sz="4000" b="1" dirty="0">
              <a:solidFill>
                <a:srgbClr val="316DC0"/>
              </a:solidFill>
              <a:latin typeface="Al Nile" pitchFamily="2" charset="-78"/>
              <a:cs typeface="Al Nile" pitchFamily="2" charset="-78"/>
            </a:endParaRPr>
          </a:p>
          <a:p>
            <a:pPr marL="742950" indent="-742950">
              <a:buAutoNum type="arabicPeriod"/>
            </a:pPr>
            <a:r>
              <a:rPr lang="en-US" sz="4000" b="1" dirty="0">
                <a:solidFill>
                  <a:srgbClr val="316DC0"/>
                </a:solidFill>
                <a:latin typeface="Al Nile" pitchFamily="2" charset="-78"/>
                <a:cs typeface="Al Nile" pitchFamily="2" charset="-78"/>
              </a:rPr>
              <a:t>Open it up for Q &amp; A.</a:t>
            </a: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59487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387733"/>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Our belief is that you know your students better than anyone</a:t>
            </a:r>
            <a:r>
              <a:rPr lang="en-US" sz="4000" b="1" dirty="0">
                <a:solidFill>
                  <a:schemeClr val="accent1"/>
                </a:solidFill>
                <a:latin typeface="Al Nile" pitchFamily="2" charset="-78"/>
                <a:ea typeface="Baskerville SemiBold" panose="02020502070401020303" pitchFamily="18" charset="0"/>
                <a:cs typeface="Al Nile" pitchFamily="2" charset="-78"/>
              </a:rPr>
              <a:t>.</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You know what activities/lessons on belonging will work best with your class and which won’t work at all.</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So you decide.</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10748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772180"/>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Rationale for choosing this activity:</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This is where we want you to support your choice of the particular activity.</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cs typeface="Al Nile" pitchFamily="2" charset="-78"/>
              </a:rPr>
              <a:t>You are basically answering the following questions of “WHY” this activity is best for your students. </a:t>
            </a:r>
            <a:endParaRPr lang="en-US" sz="4000" b="1" dirty="0">
              <a:solidFill>
                <a:schemeClr val="accent1"/>
              </a:solidFill>
              <a:latin typeface="Al Nile" pitchFamily="2" charset="-78"/>
              <a:ea typeface="Baskerville SemiBold" panose="02020502070401020303" pitchFamily="18" charset="0"/>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8550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003286"/>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“Why the activity is important for your students in developing their sense of belonging?” </a:t>
            </a:r>
          </a:p>
          <a:p>
            <a:r>
              <a:rPr lang="en-US" sz="4000" b="1" dirty="0">
                <a:solidFill>
                  <a:schemeClr val="accent1"/>
                </a:solidFill>
                <a:latin typeface="Al Nile" pitchFamily="2" charset="-78"/>
                <a:cs typeface="Al Nile" pitchFamily="2" charset="-78"/>
              </a:rPr>
              <a:t>“What feeling state will it create in your students?” </a:t>
            </a:r>
          </a:p>
          <a:p>
            <a:r>
              <a:rPr lang="en-US" sz="4000" b="1" dirty="0">
                <a:solidFill>
                  <a:schemeClr val="accent1"/>
                </a:solidFill>
                <a:latin typeface="Al Nile" pitchFamily="2" charset="-78"/>
                <a:cs typeface="Al Nile" pitchFamily="2" charset="-78"/>
              </a:rPr>
              <a:t>“How important is this feeling state for your student’s learning capacity and growth?” </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You must provide examples to support your rationale.</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91487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434172"/>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This section requires a caption.</a:t>
            </a:r>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3200" b="1" dirty="0">
                <a:solidFill>
                  <a:schemeClr val="accent1"/>
                </a:solidFill>
                <a:latin typeface="Al Nile" pitchFamily="2" charset="-78"/>
                <a:ea typeface="Baskerville SemiBold" panose="02020502070401020303" pitchFamily="18" charset="0"/>
                <a:cs typeface="Al Nile" pitchFamily="2" charset="-78"/>
              </a:rPr>
              <a:t>What is this document? </a:t>
            </a:r>
          </a:p>
          <a:p>
            <a:pPr marL="571500" indent="-571500">
              <a:buFont typeface="Arial"/>
              <a:buChar char="•"/>
            </a:pPr>
            <a:r>
              <a:rPr lang="en-US" sz="3200" b="1" dirty="0">
                <a:solidFill>
                  <a:schemeClr val="accent1"/>
                </a:solidFill>
                <a:latin typeface="Al Nile" pitchFamily="2" charset="-78"/>
                <a:ea typeface="Baskerville SemiBold" panose="02020502070401020303" pitchFamily="18" charset="0"/>
                <a:cs typeface="Al Nile" pitchFamily="2" charset="-78"/>
              </a:rPr>
              <a:t>General description of the document</a:t>
            </a:r>
          </a:p>
          <a:p>
            <a:r>
              <a:rPr lang="en-US" sz="3200" b="1" dirty="0">
                <a:solidFill>
                  <a:schemeClr val="accent1"/>
                </a:solidFill>
                <a:latin typeface="Al Nile" pitchFamily="2" charset="-78"/>
                <a:ea typeface="Baskerville SemiBold" panose="02020502070401020303" pitchFamily="18" charset="0"/>
                <a:cs typeface="Al Nile" pitchFamily="2" charset="-78"/>
              </a:rPr>
              <a:t>Why is this evidence?</a:t>
            </a:r>
          </a:p>
          <a:p>
            <a:pPr marL="571500" indent="-571500">
              <a:buFont typeface="Arial"/>
              <a:buChar char="•"/>
            </a:pPr>
            <a:r>
              <a:rPr lang="en-US" sz="3200" b="1" dirty="0">
                <a:solidFill>
                  <a:schemeClr val="accent1"/>
                </a:solidFill>
                <a:latin typeface="Al Nile" pitchFamily="2" charset="-78"/>
                <a:ea typeface="Baskerville SemiBold" panose="02020502070401020303" pitchFamily="18" charset="0"/>
                <a:cs typeface="Al Nile" pitchFamily="2" charset="-78"/>
              </a:rPr>
              <a:t>Tell me what the evidence addresses and why it’s important?</a:t>
            </a:r>
          </a:p>
          <a:p>
            <a:pPr marL="571500" indent="-571500">
              <a:buFont typeface="Arial"/>
              <a:buChar char="•"/>
            </a:pPr>
            <a:r>
              <a:rPr lang="en-US" sz="3200" b="1" dirty="0">
                <a:solidFill>
                  <a:schemeClr val="accent1"/>
                </a:solidFill>
                <a:latin typeface="Al Nile" pitchFamily="2" charset="-78"/>
                <a:ea typeface="Baskerville SemiBold" panose="02020502070401020303" pitchFamily="18" charset="0"/>
                <a:cs typeface="Al Nile" pitchFamily="2" charset="-78"/>
              </a:rPr>
              <a:t>“It is evidence because it addresses…”</a:t>
            </a:r>
          </a:p>
          <a:p>
            <a:r>
              <a:rPr lang="en-US" sz="3200" b="1" dirty="0">
                <a:solidFill>
                  <a:schemeClr val="accent1"/>
                </a:solidFill>
                <a:latin typeface="Al Nile" pitchFamily="2" charset="-78"/>
                <a:ea typeface="Baskerville SemiBold" panose="02020502070401020303" pitchFamily="18" charset="0"/>
                <a:cs typeface="Al Nile" pitchFamily="2" charset="-78"/>
              </a:rPr>
              <a:t>What is this evidence of?</a:t>
            </a:r>
          </a:p>
          <a:p>
            <a:pPr marL="571500" indent="-571500">
              <a:buFont typeface="Arial"/>
              <a:buChar char="•"/>
            </a:pPr>
            <a:r>
              <a:rPr lang="en-US" sz="3200" b="1" dirty="0">
                <a:solidFill>
                  <a:schemeClr val="accent1"/>
                </a:solidFill>
                <a:latin typeface="Al Nile" pitchFamily="2" charset="-78"/>
                <a:ea typeface="Baskerville SemiBold" panose="02020502070401020303" pitchFamily="18" charset="0"/>
                <a:cs typeface="Al Nile" pitchFamily="2" charset="-78"/>
              </a:rPr>
              <a:t>Tell me what this evidence will make you do?</a:t>
            </a:r>
          </a:p>
          <a:p>
            <a:pPr marL="571500" indent="-571500">
              <a:buFont typeface="Arial"/>
              <a:buChar char="•"/>
            </a:pPr>
            <a:r>
              <a:rPr lang="en-US" sz="3200" b="1" dirty="0">
                <a:solidFill>
                  <a:schemeClr val="accent1"/>
                </a:solidFill>
                <a:latin typeface="Al Nile" pitchFamily="2" charset="-78"/>
                <a:ea typeface="Baskerville SemiBold" panose="02020502070401020303" pitchFamily="18" charset="0"/>
                <a:cs typeface="Al Nile" pitchFamily="2" charset="-78"/>
              </a:rPr>
              <a:t>What will you think, act, initiate, implement, etc. because of the evidence</a:t>
            </a:r>
          </a:p>
          <a:p>
            <a:pPr marL="571500" indent="-571500">
              <a:buFont typeface="Arial"/>
              <a:buChar char="•"/>
            </a:pPr>
            <a:r>
              <a:rPr lang="en-US" sz="3200" b="1" dirty="0">
                <a:solidFill>
                  <a:schemeClr val="accent1"/>
                </a:solidFill>
                <a:latin typeface="Al Nile" pitchFamily="2" charset="-78"/>
                <a:ea typeface="Baskerville SemiBold" panose="02020502070401020303" pitchFamily="18" charset="0"/>
                <a:cs typeface="Al Nile" pitchFamily="2" charset="-78"/>
              </a:rPr>
              <a:t>“It is evidence of  me…”</a:t>
            </a:r>
          </a:p>
          <a:p>
            <a:pPr marL="571500" indent="-571500">
              <a:buFont typeface="Arial"/>
              <a:buChar char="•"/>
            </a:pPr>
            <a:endParaRPr lang="en-US" sz="36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96552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772180"/>
          </a:xfrm>
          <a:prstGeom prst="rect">
            <a:avLst/>
          </a:prstGeom>
          <a:noFill/>
        </p:spPr>
        <p:txBody>
          <a:bodyPr wrap="square" rtlCol="0">
            <a:spAutoFit/>
          </a:bodyPr>
          <a:lstStyle/>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You will follow the same procedure for the second Activity.</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Action:</a:t>
            </a:r>
          </a:p>
          <a:p>
            <a:r>
              <a:rPr lang="en-US" sz="4000" b="1" dirty="0">
                <a:solidFill>
                  <a:schemeClr val="accent1"/>
                </a:solidFill>
                <a:latin typeface="Al Nile" pitchFamily="2" charset="-78"/>
                <a:ea typeface="Baskerville SemiBold" panose="02020502070401020303" pitchFamily="18" charset="0"/>
                <a:cs typeface="Al Nile" pitchFamily="2" charset="-78"/>
              </a:rPr>
              <a:t>Rationale:</a:t>
            </a:r>
          </a:p>
          <a:p>
            <a:r>
              <a:rPr lang="en-US" sz="4000" b="1" dirty="0">
                <a:solidFill>
                  <a:schemeClr val="accent1"/>
                </a:solidFill>
                <a:latin typeface="Al Nile" pitchFamily="2" charset="-78"/>
                <a:ea typeface="Baskerville SemiBold" panose="02020502070401020303" pitchFamily="18" charset="0"/>
                <a:cs typeface="Al Nile" pitchFamily="2" charset="-78"/>
              </a:rPr>
              <a:t>Caption:</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267024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78861"/>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Turn to Section #</a:t>
            </a:r>
            <a:r>
              <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rPr>
              <a:t>2 in your Portfolio.</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67628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232695" y="-372533"/>
            <a:ext cx="13102962" cy="6463308"/>
          </a:xfrm>
          <a:prstGeom prst="rect">
            <a:avLst/>
          </a:prstGeom>
          <a:noFill/>
        </p:spPr>
        <p:txBody>
          <a:bodyPr wrap="square" rtlCol="0">
            <a:spAutoFit/>
          </a:bodyPr>
          <a:lstStyle/>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10" name="Picture 9">
            <a:extLst>
              <a:ext uri="{FF2B5EF4-FFF2-40B4-BE49-F238E27FC236}">
                <a16:creationId xmlns="" xmlns:a16="http://schemas.microsoft.com/office/drawing/2014/main" id="{4A92D526-19A9-B249-8B79-267F41AB2891}"/>
              </a:ext>
            </a:extLst>
          </p:cNvPr>
          <p:cNvPicPr>
            <a:picLocks noChangeAspect="1"/>
          </p:cNvPicPr>
          <p:nvPr/>
        </p:nvPicPr>
        <p:blipFill>
          <a:blip r:embed="rId2"/>
          <a:stretch>
            <a:fillRect/>
          </a:stretch>
        </p:blipFill>
        <p:spPr>
          <a:xfrm>
            <a:off x="965200" y="135467"/>
            <a:ext cx="9702800" cy="6858000"/>
          </a:xfrm>
          <a:prstGeom prst="rect">
            <a:avLst/>
          </a:prstGeom>
        </p:spPr>
      </p:pic>
    </p:spTree>
    <p:extLst>
      <p:ext uri="{BB962C8B-B14F-4D97-AF65-F5344CB8AC3E}">
        <p14:creationId xmlns:p14="http://schemas.microsoft.com/office/powerpoint/2010/main" val="351814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772180"/>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Section #</a:t>
            </a:r>
            <a:r>
              <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rPr>
              <a:t>2</a:t>
            </a:r>
            <a:r>
              <a:rPr lang="en-US" sz="4000" b="1" dirty="0">
                <a:solidFill>
                  <a:schemeClr val="accent1"/>
                </a:solidFill>
                <a:latin typeface="Al Nile" pitchFamily="2" charset="-78"/>
                <a:ea typeface="Baskerville SemiBold" panose="02020502070401020303" pitchFamily="18" charset="0"/>
                <a:cs typeface="Al Nile" pitchFamily="2" charset="-78"/>
              </a:rPr>
              <a:t>:</a:t>
            </a:r>
            <a:r>
              <a:rPr lang="en-US" sz="4000" b="1" dirty="0">
                <a:solidFill>
                  <a:schemeClr val="accent1"/>
                </a:solidFill>
                <a:latin typeface="Al Nile" pitchFamily="2" charset="-78"/>
                <a:cs typeface="Al Nile" pitchFamily="2" charset="-78"/>
              </a:rPr>
              <a:t>     </a:t>
            </a:r>
          </a:p>
          <a:p>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Action Plan (Proposal): Participants will propose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2</a:t>
            </a:r>
            <a:r>
              <a:rPr lang="en-US" sz="4000" b="1" dirty="0">
                <a:solidFill>
                  <a:schemeClr val="accent1"/>
                </a:solidFill>
                <a:latin typeface="Al Nile" pitchFamily="2" charset="-78"/>
                <a:cs typeface="Al Nile" pitchFamily="2" charset="-78"/>
              </a:rPr>
              <a:t> actions and describe how they plan to implement each activity/lesson. A caption is required for each proposed action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2</a:t>
            </a:r>
            <a:r>
              <a:rPr lang="en-US" sz="4000" b="1" dirty="0">
                <a:solidFill>
                  <a:schemeClr val="accent1"/>
                </a:solidFill>
                <a:latin typeface="Al Nile" pitchFamily="2" charset="-78"/>
                <a:cs typeface="Al Nile" pitchFamily="2" charset="-78"/>
              </a:rPr>
              <a:t> captions). (Activity/Action Centered)</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61307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618838"/>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Action: Describe what you are going to do</a:t>
            </a:r>
          </a:p>
          <a:p>
            <a:endParaRPr lang="en-US" sz="2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How you plan to implement the action:</a:t>
            </a:r>
          </a:p>
          <a:p>
            <a:endParaRPr lang="en-US" sz="2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Be specific:</a:t>
            </a:r>
          </a:p>
          <a:p>
            <a:r>
              <a:rPr lang="en-US" sz="4000" b="1" dirty="0">
                <a:solidFill>
                  <a:schemeClr val="accent1"/>
                </a:solidFill>
                <a:latin typeface="Al Nile" pitchFamily="2" charset="-78"/>
                <a:ea typeface="Baskerville SemiBold" panose="02020502070401020303" pitchFamily="18" charset="0"/>
                <a:cs typeface="Al Nile" pitchFamily="2" charset="-78"/>
              </a:rPr>
              <a:t>-how you are going to present it to your students?</a:t>
            </a:r>
          </a:p>
          <a:p>
            <a:r>
              <a:rPr lang="en-US" sz="4000" b="1" dirty="0">
                <a:solidFill>
                  <a:schemeClr val="accent1"/>
                </a:solidFill>
                <a:latin typeface="Al Nile" pitchFamily="2" charset="-78"/>
                <a:ea typeface="Baskerville SemiBold" panose="02020502070401020303" pitchFamily="18" charset="0"/>
                <a:cs typeface="Al Nile" pitchFamily="2" charset="-78"/>
              </a:rPr>
              <a:t>-what are they suppose to do?</a:t>
            </a:r>
          </a:p>
          <a:p>
            <a:r>
              <a:rPr lang="en-US" sz="4000" b="1" dirty="0">
                <a:solidFill>
                  <a:schemeClr val="accent1"/>
                </a:solidFill>
                <a:latin typeface="Al Nile" pitchFamily="2" charset="-78"/>
                <a:ea typeface="Baskerville SemiBold" panose="02020502070401020303" pitchFamily="18" charset="0"/>
                <a:cs typeface="Al Nile" pitchFamily="2" charset="-78"/>
              </a:rPr>
              <a:t>-what will they create?</a:t>
            </a:r>
          </a:p>
          <a:p>
            <a:r>
              <a:rPr lang="en-US" sz="4000" b="1" dirty="0">
                <a:solidFill>
                  <a:schemeClr val="accent1"/>
                </a:solidFill>
                <a:latin typeface="Al Nile" pitchFamily="2" charset="-78"/>
                <a:ea typeface="Baskerville SemiBold" panose="02020502070401020303" pitchFamily="18" charset="0"/>
                <a:cs typeface="Al Nile" pitchFamily="2" charset="-78"/>
              </a:rPr>
              <a:t>-is it a group discussion?</a:t>
            </a:r>
          </a:p>
          <a:p>
            <a:r>
              <a:rPr lang="en-US" sz="4000" b="1" dirty="0">
                <a:solidFill>
                  <a:schemeClr val="accent1"/>
                </a:solidFill>
                <a:latin typeface="Al Nile" pitchFamily="2" charset="-78"/>
                <a:ea typeface="Baskerville SemiBold" panose="02020502070401020303" pitchFamily="18" charset="0"/>
                <a:cs typeface="Al Nile" pitchFamily="2" charset="-78"/>
              </a:rPr>
              <a:t>-is it a self-reflection?</a:t>
            </a:r>
          </a:p>
          <a:p>
            <a:r>
              <a:rPr lang="en-US" sz="4000" b="1" dirty="0">
                <a:solidFill>
                  <a:schemeClr val="accent1"/>
                </a:solidFill>
                <a:latin typeface="Al Nile" pitchFamily="2" charset="-78"/>
                <a:ea typeface="Baskerville SemiBold" panose="02020502070401020303" pitchFamily="18" charset="0"/>
                <a:cs typeface="Al Nile" pitchFamily="2" charset="-78"/>
              </a:rPr>
              <a:t>-is it an interview?</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85844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8925520"/>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You will follow the same procedure for both activities.</a:t>
            </a:r>
          </a:p>
          <a:p>
            <a:endParaRPr lang="en-US" sz="4000" b="1" dirty="0">
              <a:solidFill>
                <a:schemeClr val="accent1"/>
              </a:solidFill>
              <a:latin typeface="Al Nile" pitchFamily="2" charset="-78"/>
              <a:ea typeface="Baskerville SemiBold" panose="02020502070401020303" pitchFamily="18" charset="0"/>
              <a:cs typeface="Al Nile" pitchFamily="2" charset="-78"/>
            </a:endParaRPr>
          </a:p>
          <a:p>
            <a:r>
              <a:rPr lang="en-US" sz="4000" b="1" dirty="0">
                <a:solidFill>
                  <a:schemeClr val="accent1"/>
                </a:solidFill>
                <a:latin typeface="Al Nile" pitchFamily="2" charset="-78"/>
                <a:ea typeface="Baskerville SemiBold" panose="02020502070401020303" pitchFamily="18" charset="0"/>
                <a:cs typeface="Al Nile" pitchFamily="2" charset="-78"/>
              </a:rPr>
              <a:t>A caption is required for each activity as well. </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58327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8156079"/>
          </a:xfrm>
          <a:prstGeom prst="rect">
            <a:avLst/>
          </a:prstGeom>
          <a:noFill/>
        </p:spPr>
        <p:txBody>
          <a:bodyPr wrap="square" rtlCol="0">
            <a:spAutoFit/>
          </a:bodyPr>
          <a:lstStyle/>
          <a:p>
            <a:r>
              <a:rPr lang="en-US" sz="4000" b="1" dirty="0" smtClean="0">
                <a:solidFill>
                  <a:srgbClr val="316DC0"/>
                </a:solidFill>
                <a:latin typeface="Al Nile" pitchFamily="2" charset="-78"/>
                <a:cs typeface="Al Nile" pitchFamily="2" charset="-78"/>
              </a:rPr>
              <a:t>OCISS </a:t>
            </a:r>
            <a:r>
              <a:rPr lang="en-US" sz="4000" b="1" dirty="0">
                <a:solidFill>
                  <a:schemeClr val="accent1"/>
                </a:solidFill>
                <a:latin typeface="Al Nile" pitchFamily="2" charset="-78"/>
                <a:cs typeface="Al Nile" pitchFamily="2" charset="-78"/>
              </a:rPr>
              <a:t>has </a:t>
            </a:r>
            <a:r>
              <a:rPr lang="en-US" sz="4000" b="1" dirty="0" smtClean="0">
                <a:solidFill>
                  <a:schemeClr val="accent1"/>
                </a:solidFill>
                <a:latin typeface="Al Nile" pitchFamily="2" charset="-78"/>
                <a:cs typeface="Al Nile" pitchFamily="2" charset="-78"/>
              </a:rPr>
              <a:t>shared </a:t>
            </a:r>
            <a:r>
              <a:rPr lang="en-US" sz="4000" b="1" dirty="0">
                <a:solidFill>
                  <a:srgbClr val="316DC0"/>
                </a:solidFill>
                <a:latin typeface="Al Nile" pitchFamily="2" charset="-78"/>
                <a:cs typeface="Al Nile" pitchFamily="2" charset="-78"/>
              </a:rPr>
              <a:t>with us the </a:t>
            </a:r>
            <a:r>
              <a:rPr lang="en-US" sz="4000" b="1" dirty="0" smtClean="0">
                <a:solidFill>
                  <a:srgbClr val="316DC0"/>
                </a:solidFill>
                <a:latin typeface="Al Nile" pitchFamily="2" charset="-78"/>
                <a:cs typeface="Al Nile" pitchFamily="2" charset="-78"/>
              </a:rPr>
              <a:t>following information:</a:t>
            </a:r>
            <a:endParaRPr lang="en-US" sz="1200" b="1" dirty="0">
              <a:solidFill>
                <a:srgbClr val="316DC0"/>
              </a:solidFill>
              <a:latin typeface="Al Nile" pitchFamily="2" charset="-78"/>
              <a:cs typeface="Al Nile" pitchFamily="2" charset="-78"/>
            </a:endParaRPr>
          </a:p>
          <a:p>
            <a:r>
              <a:rPr lang="en-US" sz="3600" dirty="0">
                <a:solidFill>
                  <a:schemeClr val="accent1"/>
                </a:solidFill>
              </a:rPr>
              <a:t>Please ensure that the participants are using a series of data points from multiple measures in their "Needs Assessment and their student evidence to clearly demonstrate growth and change. There are concerns that participants think they can depend on tacit (implied) knowledge about students.  Tacit knowledge is challenging for teachers to capture which is why participants should not rely on anecdotal data (personal accounts).  OCISS cannot stress enough that participants need to make their evidence of need and learning explicit to get the credits for these courses.  </a:t>
            </a:r>
          </a:p>
          <a:p>
            <a:endParaRPr lang="en-US" sz="4000" b="1" dirty="0">
              <a:solidFill>
                <a:srgbClr val="316DC0"/>
              </a:solidFill>
              <a:latin typeface="Al Nile" pitchFamily="2" charset="-78"/>
              <a:cs typeface="Al Nile" pitchFamily="2" charset="-78"/>
            </a:endParaRP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2401770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78861"/>
          </a:xfrm>
          <a:prstGeom prst="rect">
            <a:avLst/>
          </a:prstGeom>
          <a:noFill/>
        </p:spPr>
        <p:txBody>
          <a:bodyPr wrap="square" rtlCol="0">
            <a:spAutoFit/>
          </a:bodyPr>
          <a:lstStyle/>
          <a:p>
            <a:r>
              <a:rPr lang="en-US" sz="4000" b="1" dirty="0">
                <a:solidFill>
                  <a:schemeClr val="accent1"/>
                </a:solidFill>
                <a:latin typeface="Al Nile" pitchFamily="2" charset="-78"/>
                <a:ea typeface="Baskerville SemiBold" panose="02020502070401020303" pitchFamily="18" charset="0"/>
                <a:cs typeface="Al Nile" pitchFamily="2" charset="-78"/>
              </a:rPr>
              <a:t>Turn to Section #</a:t>
            </a:r>
            <a:r>
              <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rPr>
              <a:t>3</a:t>
            </a:r>
            <a:r>
              <a:rPr lang="en-US" sz="4000" b="1" dirty="0">
                <a:solidFill>
                  <a:schemeClr val="accent1"/>
                </a:solidFill>
                <a:latin typeface="Al Nile" pitchFamily="2" charset="-78"/>
                <a:ea typeface="Baskerville SemiBold" panose="02020502070401020303" pitchFamily="18" charset="0"/>
                <a:cs typeface="Al Nile" pitchFamily="2" charset="-78"/>
              </a:rPr>
              <a:t> in your Portfolios.</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4142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6463308"/>
          </a:xfrm>
          <a:prstGeom prst="rect">
            <a:avLst/>
          </a:prstGeom>
          <a:noFill/>
        </p:spPr>
        <p:txBody>
          <a:bodyPr wrap="square" rtlCol="0">
            <a:spAutoFit/>
          </a:bodyPr>
          <a:lstStyle/>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6" name="Picture 5">
            <a:extLst>
              <a:ext uri="{FF2B5EF4-FFF2-40B4-BE49-F238E27FC236}">
                <a16:creationId xmlns="" xmlns:a16="http://schemas.microsoft.com/office/drawing/2014/main" id="{86897292-5BB1-CD49-81F5-3684517098F1}"/>
              </a:ext>
            </a:extLst>
          </p:cNvPr>
          <p:cNvPicPr>
            <a:picLocks noChangeAspect="1"/>
          </p:cNvPicPr>
          <p:nvPr/>
        </p:nvPicPr>
        <p:blipFill>
          <a:blip r:embed="rId2"/>
          <a:stretch>
            <a:fillRect/>
          </a:stretch>
        </p:blipFill>
        <p:spPr>
          <a:xfrm>
            <a:off x="2096321" y="-148701"/>
            <a:ext cx="7999356" cy="7043738"/>
          </a:xfrm>
          <a:prstGeom prst="rect">
            <a:avLst/>
          </a:prstGeom>
        </p:spPr>
      </p:pic>
    </p:spTree>
    <p:extLst>
      <p:ext uri="{BB962C8B-B14F-4D97-AF65-F5344CB8AC3E}">
        <p14:creationId xmlns:p14="http://schemas.microsoft.com/office/powerpoint/2010/main" val="2071029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557284"/>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SECTION </a:t>
            </a:r>
            <a:r>
              <a:rPr lang="en-US" sz="3600" b="1" dirty="0">
                <a:solidFill>
                  <a:schemeClr val="accent1"/>
                </a:solidFill>
                <a:latin typeface="Baskerville SemiBold" panose="02020502070401020303" pitchFamily="18" charset="0"/>
                <a:ea typeface="Baskerville SemiBold" panose="02020502070401020303" pitchFamily="18" charset="0"/>
                <a:cs typeface="Al Nile" pitchFamily="2" charset="-78"/>
              </a:rPr>
              <a:t>3</a:t>
            </a:r>
            <a:r>
              <a:rPr lang="en-US" sz="3600" b="1" dirty="0">
                <a:solidFill>
                  <a:schemeClr val="accent1"/>
                </a:solidFill>
                <a:latin typeface="Al Nile" pitchFamily="2" charset="-78"/>
                <a:cs typeface="Al Nile" pitchFamily="2" charset="-78"/>
              </a:rPr>
              <a:t>.     </a:t>
            </a:r>
          </a:p>
          <a:p>
            <a:r>
              <a:rPr lang="en-US" sz="3600" b="1" dirty="0">
                <a:solidFill>
                  <a:schemeClr val="accent1"/>
                </a:solidFill>
                <a:latin typeface="Baskerville SemiBold" panose="02020502070401020303" pitchFamily="18" charset="0"/>
                <a:ea typeface="Baskerville SemiBold" panose="02020502070401020303" pitchFamily="18" charset="0"/>
                <a:cs typeface="Al Nile" pitchFamily="2" charset="-78"/>
              </a:rPr>
              <a:t>3</a:t>
            </a:r>
            <a:r>
              <a:rPr lang="en-US" sz="3600" b="1" dirty="0">
                <a:solidFill>
                  <a:schemeClr val="accent1"/>
                </a:solidFill>
                <a:latin typeface="Al Nile" pitchFamily="2" charset="-78"/>
                <a:cs typeface="Al Nile" pitchFamily="2" charset="-78"/>
              </a:rPr>
              <a:t>.     Instructor/Peer Feedback: Participants will communicate each of their </a:t>
            </a:r>
            <a:r>
              <a:rPr lang="en-US" sz="3600" b="1" dirty="0">
                <a:solidFill>
                  <a:schemeClr val="accent1"/>
                </a:solidFill>
                <a:latin typeface="Baskerville SemiBold" panose="02020502070401020303" pitchFamily="18" charset="0"/>
                <a:ea typeface="Baskerville SemiBold" panose="02020502070401020303" pitchFamily="18" charset="0"/>
                <a:cs typeface="Al Nile" pitchFamily="2" charset="-78"/>
              </a:rPr>
              <a:t>2</a:t>
            </a:r>
            <a:r>
              <a:rPr lang="en-US" sz="3600" b="1" dirty="0">
                <a:solidFill>
                  <a:schemeClr val="accent1"/>
                </a:solidFill>
                <a:latin typeface="Al Nile" pitchFamily="2" charset="-78"/>
                <a:cs typeface="Al Nile" pitchFamily="2" charset="-78"/>
              </a:rPr>
              <a:t> activities/lesson with the instructors and their peers and seek feedback on how to make each of those activities/lessons more impactful for their students. The participant will reflect on the feedback and comments from each activity/lesson (</a:t>
            </a:r>
            <a:r>
              <a:rPr lang="en-US" sz="3600" b="1" dirty="0">
                <a:solidFill>
                  <a:schemeClr val="accent1"/>
                </a:solidFill>
                <a:latin typeface="Baskerville SemiBold" panose="02020502070401020303" pitchFamily="18" charset="0"/>
                <a:ea typeface="Baskerville SemiBold" panose="02020502070401020303" pitchFamily="18" charset="0"/>
                <a:cs typeface="Al Nile" pitchFamily="2" charset="-78"/>
              </a:rPr>
              <a:t>2</a:t>
            </a:r>
            <a:r>
              <a:rPr lang="en-US" sz="3600" b="1" dirty="0">
                <a:solidFill>
                  <a:schemeClr val="accent1"/>
                </a:solidFill>
                <a:latin typeface="Al Nile" pitchFamily="2" charset="-78"/>
                <a:cs typeface="Al Nile" pitchFamily="2" charset="-78"/>
              </a:rPr>
              <a:t> feedback sheets) the instructors and their peers. A caption is required for the feedback for each activity/lesson (2 captions). (Collaboration Centered on Teacher Growth)</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87478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449288"/>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For each of the</a:t>
            </a:r>
            <a:r>
              <a:rPr lang="en-US" sz="3600" b="1" dirty="0">
                <a:solidFill>
                  <a:schemeClr val="accent1"/>
                </a:solidFill>
                <a:latin typeface="Baskerville" panose="02020502070401020303" pitchFamily="18" charset="0"/>
                <a:ea typeface="Baskerville" panose="02020502070401020303" pitchFamily="18" charset="0"/>
                <a:cs typeface="Al Nile" pitchFamily="2" charset="-78"/>
              </a:rPr>
              <a:t> 2 </a:t>
            </a:r>
            <a:r>
              <a:rPr lang="en-US" sz="3600" b="1" dirty="0">
                <a:solidFill>
                  <a:schemeClr val="accent1"/>
                </a:solidFill>
                <a:latin typeface="Al Nile" pitchFamily="2" charset="-78"/>
                <a:cs typeface="Al Nile" pitchFamily="2" charset="-78"/>
              </a:rPr>
              <a:t>activities, we want you to seek feedback from both the instructors and from your peers.</a:t>
            </a: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cs typeface="Al Nile" pitchFamily="2" charset="-78"/>
              </a:rPr>
              <a:t>Provide some of the feedback you received…You simply copy and paste the feedback comments you received.</a:t>
            </a: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cs typeface="Al Nile" pitchFamily="2" charset="-78"/>
              </a:rPr>
              <a:t>Secondly, you reflect upon their feedback. Do you agree with the feedback they provide, disagree with it.</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872618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003286"/>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Instructor feedback:</a:t>
            </a:r>
          </a:p>
          <a:p>
            <a:endParaRPr lang="en-US" sz="2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We had sent out an email assigning you an instructor to get feedback from based upon the initial of your last name. We also said that if you felt more comfortable seeking feedback from one of  the instructors who wasn’t assigned to you, that is okay. </a:t>
            </a:r>
          </a:p>
          <a:p>
            <a:endParaRPr lang="en-US" sz="4000" b="1" dirty="0">
              <a:solidFill>
                <a:schemeClr val="accent1"/>
              </a:solidFill>
              <a:latin typeface="Al Nile" pitchFamily="2" charset="-78"/>
              <a:cs typeface="Al Nile" pitchFamily="2" charset="-78"/>
            </a:endParaRPr>
          </a:p>
          <a:p>
            <a:endParaRPr lang="en-US" sz="2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938930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079956"/>
          </a:xfrm>
          <a:prstGeom prst="rect">
            <a:avLst/>
          </a:prstGeom>
          <a:noFill/>
        </p:spPr>
        <p:txBody>
          <a:bodyPr wrap="square" rtlCol="0">
            <a:spAutoFit/>
          </a:bodyPr>
          <a:lstStyle/>
          <a:p>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Dave: </a:t>
            </a:r>
            <a:r>
              <a:rPr lang="en-US" sz="4000" b="1" dirty="0">
                <a:solidFill>
                  <a:schemeClr val="accent1"/>
                </a:solidFill>
                <a:latin typeface="Al Nile" pitchFamily="2" charset="-78"/>
                <a:cs typeface="Al Nile" pitchFamily="2" charset="-78"/>
                <a:hlinkClick r:id="rId2"/>
              </a:rPr>
              <a:t>david.dunaway@k12.hi.us</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Al Nile" pitchFamily="2" charset="-78"/>
              <a:cs typeface="Al Nile" pitchFamily="2" charset="-78"/>
            </a:endParaRPr>
          </a:p>
          <a:p>
            <a:r>
              <a:rPr lang="en-US" sz="4000" b="1" dirty="0" err="1">
                <a:solidFill>
                  <a:schemeClr val="accent1"/>
                </a:solidFill>
                <a:latin typeface="Al Nile" pitchFamily="2" charset="-78"/>
                <a:cs typeface="Al Nile" pitchFamily="2" charset="-78"/>
              </a:rPr>
              <a:t>Allan:hawaiiteam@gmail.com</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Al Nile" pitchFamily="2" charset="-78"/>
              <a:cs typeface="Al Nile" pitchFamily="2" charset="-78"/>
            </a:endParaRPr>
          </a:p>
          <a:p>
            <a:r>
              <a:rPr lang="en-US" sz="4000" b="1" dirty="0" err="1">
                <a:solidFill>
                  <a:schemeClr val="accent1"/>
                </a:solidFill>
                <a:latin typeface="Al Nile" pitchFamily="2" charset="-78"/>
                <a:cs typeface="Al Nile" pitchFamily="2" charset="-78"/>
              </a:rPr>
              <a:t>Joe:joeloverde@me.com</a:t>
            </a:r>
            <a:endParaRPr lang="en-US" sz="4000" b="1" dirty="0">
              <a:solidFill>
                <a:schemeClr val="accent1"/>
              </a:solidFill>
              <a:latin typeface="Al Nile" pitchFamily="2" charset="-78"/>
              <a:cs typeface="Al Nile" pitchFamily="2" charset="-78"/>
            </a:endParaRPr>
          </a:p>
          <a:p>
            <a:endParaRPr lang="en-US" sz="4000" b="1" dirty="0">
              <a:solidFill>
                <a:schemeClr val="accent1"/>
              </a:solidFill>
              <a:latin typeface="Al Nile" pitchFamily="2" charset="-78"/>
              <a:cs typeface="Al Nile" pitchFamily="2" charset="-78"/>
            </a:endParaRPr>
          </a:p>
          <a:p>
            <a:endParaRPr lang="en-US" sz="2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000664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8002191"/>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Peers can be from grade level, department, school, or professional colleagues.</a:t>
            </a:r>
          </a:p>
          <a:p>
            <a:endParaRPr lang="en-US" sz="20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50932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156627"/>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Also reflect how the feedback might have changed how you are going to implement the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2</a:t>
            </a:r>
            <a:r>
              <a:rPr lang="en-US" sz="4000" b="1" dirty="0">
                <a:solidFill>
                  <a:schemeClr val="accent1"/>
                </a:solidFill>
                <a:latin typeface="Al Nile" pitchFamily="2" charset="-78"/>
                <a:cs typeface="Al Nile" pitchFamily="2" charset="-78"/>
              </a:rPr>
              <a:t> activities.</a:t>
            </a:r>
          </a:p>
          <a:p>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Will it involve minor or major changes to the actions you were going to take? Or, no change at all and why.</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861014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9541073"/>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Follow the same procedure for the second activity.</a:t>
            </a:r>
          </a:p>
          <a:p>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A caption is required for this section for each of the activities.</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432526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17306"/>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Turn to Section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4</a:t>
            </a:r>
            <a:r>
              <a:rPr lang="en-US" sz="4000" b="1" dirty="0">
                <a:solidFill>
                  <a:schemeClr val="accent1"/>
                </a:solidFill>
                <a:latin typeface="Al Nile" pitchFamily="2" charset="-78"/>
                <a:cs typeface="Al Nile" pitchFamily="2" charset="-78"/>
              </a:rPr>
              <a:t> in your Portfolios</a:t>
            </a:r>
            <a:r>
              <a:rPr lang="en-US" sz="3600" b="1" dirty="0">
                <a:solidFill>
                  <a:schemeClr val="accent1"/>
                </a:solidFill>
                <a:latin typeface="Al Nile" pitchFamily="2" charset="-78"/>
                <a:cs typeface="Al Nile" pitchFamily="2" charset="-78"/>
              </a:rPr>
              <a:t>.</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86803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4278094"/>
          </a:xfrm>
          <a:prstGeom prst="rect">
            <a:avLst/>
          </a:prstGeom>
          <a:noFill/>
        </p:spPr>
        <p:txBody>
          <a:bodyPr wrap="square" rtlCol="0">
            <a:spAutoFit/>
          </a:bodyPr>
          <a:lstStyle/>
          <a:p>
            <a:r>
              <a:rPr lang="en-US" sz="4000" b="1" dirty="0">
                <a:solidFill>
                  <a:srgbClr val="316DC0"/>
                </a:solidFill>
                <a:latin typeface="Al Nile" pitchFamily="2" charset="-78"/>
                <a:cs typeface="Al Nile" pitchFamily="2" charset="-78"/>
              </a:rPr>
              <a:t>The essence of what the OCISS is saying is that </a:t>
            </a:r>
            <a:r>
              <a:rPr lang="en-US" sz="4000" b="1" dirty="0" smtClean="0">
                <a:solidFill>
                  <a:srgbClr val="316DC0"/>
                </a:solidFill>
                <a:latin typeface="Al Nile" pitchFamily="2" charset="-78"/>
                <a:cs typeface="Al Nile" pitchFamily="2" charset="-78"/>
              </a:rPr>
              <a:t>you want </a:t>
            </a:r>
            <a:r>
              <a:rPr lang="en-US" sz="4000" b="1" dirty="0">
                <a:solidFill>
                  <a:srgbClr val="316DC0"/>
                </a:solidFill>
                <a:latin typeface="Al Nile" pitchFamily="2" charset="-78"/>
                <a:cs typeface="Al Nile" pitchFamily="2" charset="-78"/>
              </a:rPr>
              <a:t>to use specific data points from multiple measurements in both the needs assessment and </a:t>
            </a:r>
            <a:r>
              <a:rPr lang="en-US" sz="4000" b="1" dirty="0">
                <a:solidFill>
                  <a:srgbClr val="316DC0"/>
                </a:solidFill>
                <a:latin typeface="Al Nile" pitchFamily="2" charset="-78"/>
                <a:cs typeface="Al Nile" pitchFamily="2" charset="-78"/>
              </a:rPr>
              <a:t>growth related to change </a:t>
            </a:r>
            <a:r>
              <a:rPr lang="en-US" sz="4000" b="1" dirty="0" smtClean="0">
                <a:solidFill>
                  <a:srgbClr val="316DC0"/>
                </a:solidFill>
                <a:latin typeface="Al Nile" pitchFamily="2" charset="-78"/>
                <a:cs typeface="Al Nile" pitchFamily="2" charset="-78"/>
              </a:rPr>
              <a:t>on the </a:t>
            </a:r>
            <a:r>
              <a:rPr lang="en-US" sz="4000" b="1" dirty="0">
                <a:solidFill>
                  <a:srgbClr val="316DC0"/>
                </a:solidFill>
                <a:latin typeface="Al Nile" pitchFamily="2" charset="-78"/>
                <a:cs typeface="Al Nile" pitchFamily="2" charset="-78"/>
              </a:rPr>
              <a:t>part of your students. </a:t>
            </a:r>
            <a:r>
              <a:rPr lang="en-US" sz="3600" dirty="0">
                <a:solidFill>
                  <a:schemeClr val="accent1"/>
                </a:solidFill>
              </a:rPr>
              <a:t>  </a:t>
            </a:r>
          </a:p>
          <a:p>
            <a:endParaRPr lang="en-US" sz="4000" b="1" dirty="0">
              <a:solidFill>
                <a:srgbClr val="316DC0"/>
              </a:solidFill>
              <a:latin typeface="Al Nile" pitchFamily="2" charset="-78"/>
              <a:cs typeface="Al Nile" pitchFamily="2" charset="-78"/>
            </a:endParaRP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1153713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361270" y="198664"/>
            <a:ext cx="11800114" cy="7017306"/>
          </a:xfrm>
          <a:prstGeom prst="rect">
            <a:avLst/>
          </a:prstGeom>
          <a:noFill/>
        </p:spPr>
        <p:txBody>
          <a:bodyPr wrap="square" rtlCol="0">
            <a:spAutoFit/>
          </a:bodyPr>
          <a:lstStyle/>
          <a:p>
            <a:endParaRPr lang="en-US" sz="36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7" name="Picture 6">
            <a:extLst>
              <a:ext uri="{FF2B5EF4-FFF2-40B4-BE49-F238E27FC236}">
                <a16:creationId xmlns="" xmlns:a16="http://schemas.microsoft.com/office/drawing/2014/main" id="{18846F43-0283-604B-A9C1-49CEED4C1F58}"/>
              </a:ext>
            </a:extLst>
          </p:cNvPr>
          <p:cNvPicPr>
            <a:picLocks noChangeAspect="1"/>
          </p:cNvPicPr>
          <p:nvPr/>
        </p:nvPicPr>
        <p:blipFill>
          <a:blip r:embed="rId2"/>
          <a:stretch>
            <a:fillRect/>
          </a:stretch>
        </p:blipFill>
        <p:spPr>
          <a:xfrm>
            <a:off x="1226684" y="0"/>
            <a:ext cx="9187316" cy="6858000"/>
          </a:xfrm>
          <a:prstGeom prst="rect">
            <a:avLst/>
          </a:prstGeom>
        </p:spPr>
      </p:pic>
    </p:spTree>
    <p:extLst>
      <p:ext uri="{BB962C8B-B14F-4D97-AF65-F5344CB8AC3E}">
        <p14:creationId xmlns:p14="http://schemas.microsoft.com/office/powerpoint/2010/main" val="436484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9233298"/>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Section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4</a:t>
            </a:r>
            <a:r>
              <a:rPr lang="en-US" sz="4000" b="1" dirty="0">
                <a:solidFill>
                  <a:schemeClr val="accent1"/>
                </a:solidFill>
                <a:latin typeface="Al Nile" pitchFamily="2" charset="-78"/>
                <a:cs typeface="Al Nile" pitchFamily="2" charset="-78"/>
              </a:rPr>
              <a:t> is the Case Study.</a:t>
            </a:r>
          </a:p>
          <a:p>
            <a:r>
              <a:rPr lang="en-US" sz="3600" b="1" dirty="0">
                <a:solidFill>
                  <a:schemeClr val="accent1"/>
                </a:solidFill>
                <a:latin typeface="Al Nile" pitchFamily="2" charset="-78"/>
                <a:cs typeface="Al Nile" pitchFamily="2" charset="-78"/>
              </a:rPr>
              <a:t>In this section you will follow the progression of each of your activity/lesson through a case study.  You will  provide detailed information for each category and field.</a:t>
            </a: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ea typeface="Baskerville SemiBold" panose="02020502070401020303" pitchFamily="18" charset="0"/>
                <a:cs typeface="Al Nile" pitchFamily="2" charset="-78"/>
              </a:rPr>
              <a:t>A caption is required for each case study </a:t>
            </a:r>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6" name="Sound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89734" y="5542640"/>
            <a:ext cx="601133" cy="601133"/>
          </a:xfrm>
          <a:prstGeom prst="rect">
            <a:avLst/>
          </a:prstGeom>
        </p:spPr>
      </p:pic>
    </p:spTree>
    <p:extLst>
      <p:ext uri="{BB962C8B-B14F-4D97-AF65-F5344CB8AC3E}">
        <p14:creationId xmlns:p14="http://schemas.microsoft.com/office/powerpoint/2010/main" val="948249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79010" y="158447"/>
            <a:ext cx="11800114" cy="7017306"/>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A caption is required for each Case Study.</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395889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17306"/>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Turn to Section  #</a:t>
            </a:r>
            <a:r>
              <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rPr>
              <a:t>5</a:t>
            </a:r>
            <a:r>
              <a:rPr lang="en-US" sz="4000" b="1" dirty="0">
                <a:solidFill>
                  <a:schemeClr val="accent1"/>
                </a:solidFill>
                <a:latin typeface="Al Nile" pitchFamily="2" charset="-78"/>
                <a:cs typeface="Al Nile" pitchFamily="2" charset="-78"/>
              </a:rPr>
              <a:t> in your Portfolios.</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6023939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6463308"/>
          </a:xfrm>
          <a:prstGeom prst="rect">
            <a:avLst/>
          </a:prstGeom>
          <a:noFill/>
        </p:spPr>
        <p:txBody>
          <a:bodyPr wrap="square" rtlCol="0">
            <a:spAutoFit/>
          </a:bodyPr>
          <a:lstStyle/>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8" name="Picture 7">
            <a:extLst>
              <a:ext uri="{FF2B5EF4-FFF2-40B4-BE49-F238E27FC236}">
                <a16:creationId xmlns="" xmlns:a16="http://schemas.microsoft.com/office/drawing/2014/main" id="{769B0F85-3282-F54A-90B6-834A15E567BE}"/>
              </a:ext>
            </a:extLst>
          </p:cNvPr>
          <p:cNvPicPr>
            <a:picLocks noChangeAspect="1"/>
          </p:cNvPicPr>
          <p:nvPr/>
        </p:nvPicPr>
        <p:blipFill>
          <a:blip r:embed="rId2"/>
          <a:stretch>
            <a:fillRect/>
          </a:stretch>
        </p:blipFill>
        <p:spPr>
          <a:xfrm>
            <a:off x="1524000" y="-225361"/>
            <a:ext cx="8758238" cy="7197058"/>
          </a:xfrm>
          <a:prstGeom prst="rect">
            <a:avLst/>
          </a:prstGeom>
        </p:spPr>
      </p:pic>
    </p:spTree>
    <p:extLst>
      <p:ext uri="{BB962C8B-B14F-4D97-AF65-F5344CB8AC3E}">
        <p14:creationId xmlns:p14="http://schemas.microsoft.com/office/powerpoint/2010/main" val="106581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2895838"/>
          </a:xfrm>
          <a:prstGeom prst="rect">
            <a:avLst/>
          </a:prstGeom>
          <a:noFill/>
        </p:spPr>
        <p:txBody>
          <a:bodyPr wrap="square" rtlCol="0">
            <a:spAutoFit/>
          </a:bodyPr>
          <a:lstStyle/>
          <a:p>
            <a:r>
              <a:rPr lang="en-US" sz="3800" b="1" dirty="0">
                <a:solidFill>
                  <a:schemeClr val="accent1"/>
                </a:solidFill>
                <a:latin typeface="Baskerville SemiBold" panose="02020502070401020303" pitchFamily="18" charset="0"/>
                <a:ea typeface="Baskerville SemiBold" panose="02020502070401020303" pitchFamily="18" charset="0"/>
                <a:cs typeface="Al Nile" pitchFamily="2" charset="-78"/>
              </a:rPr>
              <a:t>5</a:t>
            </a:r>
            <a:r>
              <a:rPr lang="en-US" sz="3800" b="1" dirty="0">
                <a:solidFill>
                  <a:schemeClr val="accent1"/>
                </a:solidFill>
                <a:latin typeface="Al Nile" pitchFamily="2" charset="-78"/>
                <a:cs typeface="Al Nile" pitchFamily="2" charset="-78"/>
              </a:rPr>
              <a:t>.     Implementation Reflection: Participants will provide a written reflection for each activity/lesson (</a:t>
            </a:r>
            <a:r>
              <a:rPr lang="en-US" sz="3800" b="1" dirty="0">
                <a:solidFill>
                  <a:schemeClr val="accent1"/>
                </a:solidFill>
                <a:latin typeface="Baskerville SemiBold" panose="02020502070401020303" pitchFamily="18" charset="0"/>
                <a:ea typeface="Baskerville SemiBold" panose="02020502070401020303" pitchFamily="18" charset="0"/>
                <a:cs typeface="Al Nile" pitchFamily="2" charset="-78"/>
              </a:rPr>
              <a:t>2</a:t>
            </a:r>
            <a:r>
              <a:rPr lang="en-US" sz="3800" b="1" dirty="0">
                <a:solidFill>
                  <a:schemeClr val="accent1"/>
                </a:solidFill>
                <a:latin typeface="Al Nile" pitchFamily="2" charset="-78"/>
                <a:cs typeface="Al Nile" pitchFamily="2" charset="-78"/>
              </a:rPr>
              <a:t> reflections) that addresses how their activities/lessons impacted their student's sense of belonging, identifying which activities/lessons they will continue to use in the future, what activities/lessons they will refine, or which ones they will discontinue using. A caption is required for each case study reflection (</a:t>
            </a:r>
            <a:r>
              <a:rPr lang="en-US" sz="3800" b="1" dirty="0">
                <a:solidFill>
                  <a:schemeClr val="accent1"/>
                </a:solidFill>
                <a:latin typeface="Baskerville SemiBold" panose="02020502070401020303" pitchFamily="18" charset="0"/>
                <a:ea typeface="Baskerville SemiBold" panose="02020502070401020303" pitchFamily="18" charset="0"/>
                <a:cs typeface="Al Nile" pitchFamily="2" charset="-78"/>
              </a:rPr>
              <a:t>2</a:t>
            </a:r>
            <a:r>
              <a:rPr lang="en-US" sz="3800" b="1" dirty="0">
                <a:solidFill>
                  <a:schemeClr val="accent1"/>
                </a:solidFill>
                <a:latin typeface="Al Nile" pitchFamily="2" charset="-78"/>
                <a:cs typeface="Al Nile" pitchFamily="2" charset="-78"/>
              </a:rPr>
              <a:t> captions). (Activity/Action Centered: Student &amp; Teacher Growth)</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1104693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341293"/>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In this section, we want you to explain in detail the impact your action had on the student’s sense of belonging. Did it increase? Significantly? Slightly? Decrease? </a:t>
            </a: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cs typeface="Al Nile" pitchFamily="2" charset="-78"/>
              </a:rPr>
              <a:t>Site the evidence you collected to support your evaluation.</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255891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9541073"/>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Secondly, what actions do you plan to take with each student in the future based upon the student’s change in behavior?</a:t>
            </a: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cs typeface="Al Nile" pitchFamily="2" charset="-78"/>
              </a:rPr>
              <a:t>Be specific and detailed. </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4269932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17306"/>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Turn to Section #</a:t>
            </a:r>
            <a:r>
              <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rPr>
              <a:t>6</a:t>
            </a:r>
            <a:r>
              <a:rPr lang="en-US" sz="4000" b="1" dirty="0">
                <a:solidFill>
                  <a:schemeClr val="accent1"/>
                </a:solidFill>
                <a:latin typeface="Al Nile" pitchFamily="2" charset="-78"/>
                <a:cs typeface="Al Nile" pitchFamily="2" charset="-78"/>
              </a:rPr>
              <a:t> in your Portfolios.</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198451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2" y="155802"/>
            <a:ext cx="11800114" cy="7017306"/>
          </a:xfrm>
          <a:prstGeom prst="rect">
            <a:avLst/>
          </a:prstGeom>
          <a:noFill/>
        </p:spPr>
        <p:txBody>
          <a:bodyPr wrap="square" rtlCol="0">
            <a:spAutoFit/>
          </a:bodyPr>
          <a:lstStyle/>
          <a:p>
            <a:endParaRPr lang="en-US" sz="36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pic>
        <p:nvPicPr>
          <p:cNvPr id="6" name="Picture 5">
            <a:extLst>
              <a:ext uri="{FF2B5EF4-FFF2-40B4-BE49-F238E27FC236}">
                <a16:creationId xmlns="" xmlns:a16="http://schemas.microsoft.com/office/drawing/2014/main" id="{AA2E4A7A-4AE9-1E4B-B37A-2291DD11FE26}"/>
              </a:ext>
            </a:extLst>
          </p:cNvPr>
          <p:cNvPicPr>
            <a:picLocks noChangeAspect="1"/>
          </p:cNvPicPr>
          <p:nvPr/>
        </p:nvPicPr>
        <p:blipFill>
          <a:blip r:embed="rId2"/>
          <a:stretch>
            <a:fillRect/>
          </a:stretch>
        </p:blipFill>
        <p:spPr>
          <a:xfrm>
            <a:off x="1643063" y="514350"/>
            <a:ext cx="8551408" cy="8256892"/>
          </a:xfrm>
          <a:prstGeom prst="rect">
            <a:avLst/>
          </a:prstGeom>
        </p:spPr>
      </p:pic>
    </p:spTree>
    <p:extLst>
      <p:ext uri="{BB962C8B-B14F-4D97-AF65-F5344CB8AC3E}">
        <p14:creationId xmlns:p14="http://schemas.microsoft.com/office/powerpoint/2010/main" val="4236457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663636"/>
          </a:xfrm>
          <a:prstGeom prst="rect">
            <a:avLst/>
          </a:prstGeom>
          <a:noFill/>
        </p:spPr>
        <p:txBody>
          <a:bodyPr wrap="square" rtlCol="0">
            <a:spAutoFit/>
          </a:bodyPr>
          <a:lstStyle/>
          <a:p>
            <a:r>
              <a:rPr lang="en-US" sz="4000" b="1" dirty="0">
                <a:solidFill>
                  <a:srgbClr val="316DC0"/>
                </a:solidFill>
                <a:latin typeface="Al Nile" pitchFamily="2" charset="-78"/>
                <a:cs typeface="Al Nile" pitchFamily="2" charset="-78"/>
              </a:rPr>
              <a:t>You can’t just say that your students seem to have a better sense of belonging, you need to have explicit </a:t>
            </a:r>
            <a:r>
              <a:rPr lang="en-US" sz="3600" b="1" dirty="0">
                <a:solidFill>
                  <a:schemeClr val="accent1"/>
                </a:solidFill>
                <a:latin typeface="Al Nile" pitchFamily="2" charset="-78"/>
                <a:cs typeface="Al Nile" pitchFamily="2" charset="-78"/>
              </a:rPr>
              <a:t>data to support that claim. </a:t>
            </a:r>
          </a:p>
          <a:p>
            <a:endParaRPr lang="en-US" sz="2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Students with a stronger sense of belonging have:</a:t>
            </a:r>
          </a:p>
          <a:p>
            <a:r>
              <a:rPr lang="en-US" sz="4000" b="1" dirty="0">
                <a:solidFill>
                  <a:schemeClr val="accent1"/>
                </a:solidFill>
                <a:latin typeface="Al Nile" pitchFamily="2" charset="-78"/>
                <a:cs typeface="Al Nile" pitchFamily="2" charset="-78"/>
              </a:rPr>
              <a:t>-better grades</a:t>
            </a:r>
          </a:p>
          <a:p>
            <a:r>
              <a:rPr lang="en-US" sz="4000" b="1" dirty="0">
                <a:solidFill>
                  <a:schemeClr val="accent1"/>
                </a:solidFill>
                <a:latin typeface="Al Nile" pitchFamily="2" charset="-78"/>
                <a:cs typeface="Al Nile" pitchFamily="2" charset="-78"/>
              </a:rPr>
              <a:t>-less discipline problems</a:t>
            </a:r>
          </a:p>
          <a:p>
            <a:r>
              <a:rPr lang="en-US" sz="4000" b="1" dirty="0">
                <a:solidFill>
                  <a:schemeClr val="accent1"/>
                </a:solidFill>
                <a:latin typeface="Al Nile" pitchFamily="2" charset="-78"/>
                <a:cs typeface="Al Nile" pitchFamily="2" charset="-78"/>
              </a:rPr>
              <a:t>-better attendance</a:t>
            </a:r>
          </a:p>
          <a:p>
            <a:r>
              <a:rPr lang="en-US" sz="4000" b="1" dirty="0">
                <a:solidFill>
                  <a:schemeClr val="accent1"/>
                </a:solidFill>
                <a:latin typeface="Al Nile" pitchFamily="2" charset="-78"/>
                <a:cs typeface="Al Nile" pitchFamily="2" charset="-78"/>
              </a:rPr>
              <a:t>-fewer </a:t>
            </a:r>
            <a:r>
              <a:rPr lang="en-US" sz="4000" b="1" dirty="0" err="1">
                <a:solidFill>
                  <a:schemeClr val="accent1"/>
                </a:solidFill>
                <a:latin typeface="Al Nile" pitchFamily="2" charset="-78"/>
                <a:cs typeface="Al Nile" pitchFamily="2" charset="-78"/>
              </a:rPr>
              <a:t>tardies</a:t>
            </a:r>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-turn in more homework</a:t>
            </a:r>
            <a:endParaRPr lang="en-US" sz="4000" dirty="0">
              <a:solidFill>
                <a:schemeClr val="accent1"/>
              </a:solidFill>
            </a:endParaRPr>
          </a:p>
          <a:p>
            <a:endParaRPr lang="en-US" sz="4000" b="1" dirty="0">
              <a:solidFill>
                <a:srgbClr val="316DC0"/>
              </a:solidFill>
              <a:latin typeface="Al Nile" pitchFamily="2" charset="-78"/>
              <a:cs typeface="Al Nile" pitchFamily="2" charset="-78"/>
            </a:endParaRP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1133359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0895290"/>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This is the culminating reflection for the class. </a:t>
            </a: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cs typeface="Al Nile" pitchFamily="2" charset="-78"/>
              </a:rPr>
              <a:t>What we are looking for here is that you spend some time and thought into how you will use the knowledge and insights you’ve gained in this class in the future</a:t>
            </a:r>
            <a:r>
              <a:rPr lang="en-US" sz="3600" b="1" dirty="0" smtClean="0">
                <a:solidFill>
                  <a:schemeClr val="accent1"/>
                </a:solidFill>
                <a:latin typeface="Al Nile" pitchFamily="2" charset="-78"/>
                <a:cs typeface="Al Nile" pitchFamily="2" charset="-78"/>
              </a:rPr>
              <a:t>. How you have grown, and/or how you can grow more as a professional. </a:t>
            </a:r>
            <a:endParaRPr lang="en-US" sz="3600" b="1" dirty="0">
              <a:solidFill>
                <a:schemeClr val="accent1"/>
              </a:solidFill>
              <a:latin typeface="Al Nile" pitchFamily="2" charset="-78"/>
              <a:cs typeface="Al Nile" pitchFamily="2" charset="-78"/>
            </a:endParaRPr>
          </a:p>
          <a:p>
            <a:endParaRPr lang="en-US" sz="3600" b="1" dirty="0">
              <a:solidFill>
                <a:schemeClr val="accent1"/>
              </a:solidFill>
              <a:latin typeface="Al Nile" pitchFamily="2" charset="-78"/>
              <a:cs typeface="Al Nile" pitchFamily="2" charset="-78"/>
            </a:endParaRPr>
          </a:p>
          <a:p>
            <a:r>
              <a:rPr lang="en-US" sz="3600" b="1" dirty="0">
                <a:solidFill>
                  <a:schemeClr val="accent1"/>
                </a:solidFill>
                <a:latin typeface="Al Nile" pitchFamily="2" charset="-78"/>
                <a:cs typeface="Al Nile" pitchFamily="2" charset="-78"/>
              </a:rPr>
              <a:t>The OCISS is looking for a clear and thoughtful reflection.  </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950336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7017306"/>
          </a:xfrm>
          <a:prstGeom prst="rect">
            <a:avLst/>
          </a:prstGeom>
          <a:noFill/>
        </p:spPr>
        <p:txBody>
          <a:bodyPr wrap="square" rtlCol="0">
            <a:spAutoFit/>
          </a:bodyPr>
          <a:lstStyle/>
          <a:p>
            <a:r>
              <a:rPr lang="en-US" sz="3600" b="1" dirty="0">
                <a:solidFill>
                  <a:schemeClr val="accent1"/>
                </a:solidFill>
                <a:latin typeface="Al Nile" pitchFamily="2" charset="-78"/>
                <a:cs typeface="Al Nile" pitchFamily="2" charset="-78"/>
              </a:rPr>
              <a:t>We’ll now open it up for any questions </a:t>
            </a:r>
            <a:r>
              <a:rPr lang="en-US" sz="3600" b="1">
                <a:solidFill>
                  <a:schemeClr val="accent1"/>
                </a:solidFill>
                <a:latin typeface="Al Nile" pitchFamily="2" charset="-78"/>
                <a:cs typeface="Al Nile" pitchFamily="2" charset="-78"/>
              </a:rPr>
              <a:t>you might have.</a:t>
            </a:r>
            <a:endParaRPr lang="en-US" sz="3600" b="1" dirty="0">
              <a:solidFill>
                <a:schemeClr val="accent1"/>
              </a:solidFill>
              <a:latin typeface="Al Nile" pitchFamily="2" charset="-78"/>
              <a:cs typeface="Al Nile" pitchFamily="2" charset="-78"/>
            </a:endParaRP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3706271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11387733"/>
          </a:xfrm>
          <a:prstGeom prst="rect">
            <a:avLst/>
          </a:prstGeom>
          <a:noFill/>
        </p:spPr>
        <p:txBody>
          <a:bodyPr wrap="square" rtlCol="0">
            <a:spAutoFit/>
          </a:bodyPr>
          <a:lstStyle/>
          <a:p>
            <a:r>
              <a:rPr lang="en-US" sz="4000" b="1" dirty="0">
                <a:solidFill>
                  <a:schemeClr val="accent1"/>
                </a:solidFill>
                <a:latin typeface="Al Nile" pitchFamily="2" charset="-78"/>
                <a:cs typeface="Al Nile" pitchFamily="2" charset="-78"/>
              </a:rPr>
              <a:t>Mahalo again for your patience and understanding as we move forward in these very uncertain times. </a:t>
            </a:r>
          </a:p>
          <a:p>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Bottom line, we will get through this and hopefully be stronger when it is over.</a:t>
            </a:r>
          </a:p>
          <a:p>
            <a:endParaRPr lang="en-US" sz="4000" b="1" dirty="0">
              <a:solidFill>
                <a:schemeClr val="accent1"/>
              </a:solidFill>
              <a:latin typeface="Al Nile" pitchFamily="2" charset="-78"/>
              <a:cs typeface="Al Nile" pitchFamily="2" charset="-78"/>
            </a:endParaRPr>
          </a:p>
          <a:p>
            <a:r>
              <a:rPr lang="en-US" sz="4000" b="1" dirty="0">
                <a:solidFill>
                  <a:schemeClr val="accent1"/>
                </a:solidFill>
                <a:latin typeface="Al Nile" pitchFamily="2" charset="-78"/>
                <a:cs typeface="Al Nile" pitchFamily="2" charset="-78"/>
              </a:rPr>
              <a:t>If you have any questions, contact Joe at </a:t>
            </a:r>
            <a:r>
              <a:rPr lang="en-US" sz="4000" b="1" dirty="0">
                <a:solidFill>
                  <a:schemeClr val="accent1"/>
                </a:solidFill>
                <a:latin typeface="Al Nile" pitchFamily="2" charset="-78"/>
                <a:cs typeface="Al Nile" pitchFamily="2" charset="-78"/>
                <a:hlinkClick r:id="rId2"/>
              </a:rPr>
              <a:t>joeloverde@</a:t>
            </a:r>
            <a:r>
              <a:rPr lang="en-US" sz="4000" b="1" dirty="0" smtClean="0">
                <a:solidFill>
                  <a:schemeClr val="accent1"/>
                </a:solidFill>
                <a:latin typeface="Al Nile" pitchFamily="2" charset="-78"/>
                <a:cs typeface="Al Nile" pitchFamily="2" charset="-78"/>
                <a:hlinkClick r:id="rId2"/>
              </a:rPr>
              <a:t>me.com</a:t>
            </a:r>
            <a:r>
              <a:rPr lang="en-US" sz="4000" b="1" dirty="0" smtClean="0">
                <a:solidFill>
                  <a:schemeClr val="accent1"/>
                </a:solidFill>
                <a:latin typeface="Al Nile" pitchFamily="2" charset="-78"/>
                <a:cs typeface="Al Nile" pitchFamily="2" charset="-78"/>
              </a:rPr>
              <a:t> </a:t>
            </a:r>
            <a:r>
              <a:rPr lang="en-US" sz="4000" b="1" dirty="0">
                <a:solidFill>
                  <a:schemeClr val="accent1"/>
                </a:solidFill>
                <a:latin typeface="Al Nile" pitchFamily="2" charset="-78"/>
                <a:cs typeface="Al Nile" pitchFamily="2" charset="-78"/>
              </a:rPr>
              <a:t>or call him at </a:t>
            </a:r>
            <a:r>
              <a:rPr lang="en-US" sz="4000" b="1" dirty="0">
                <a:solidFill>
                  <a:schemeClr val="accent1"/>
                </a:solidFill>
                <a:latin typeface="Baskerville" panose="02020502070401020303" pitchFamily="18" charset="0"/>
                <a:ea typeface="Baskerville" panose="02020502070401020303" pitchFamily="18" charset="0"/>
                <a:cs typeface="Al Nile" pitchFamily="2" charset="-78"/>
              </a:rPr>
              <a:t>303-718-3502</a:t>
            </a:r>
          </a:p>
          <a:p>
            <a:endParaRPr lang="en-US" sz="4000" b="1" dirty="0">
              <a:solidFill>
                <a:schemeClr val="accent1"/>
              </a:solidFill>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latin typeface="Baskerville SemiBold" panose="02020502070401020303" pitchFamily="18" charset="0"/>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a:p>
            <a:endParaRPr lang="en-US" sz="4000" b="1" dirty="0">
              <a:solidFill>
                <a:schemeClr val="accent1">
                  <a:lumMod val="75000"/>
                </a:schemeClr>
              </a:solidFill>
              <a:latin typeface="Al Nile" pitchFamily="2" charset="-78"/>
              <a:ea typeface="Baskerville SemiBold" panose="02020502070401020303" pitchFamily="18" charset="0"/>
              <a:cs typeface="Al Nile" pitchFamily="2" charset="-78"/>
            </a:endParaRPr>
          </a:p>
        </p:txBody>
      </p:sp>
    </p:spTree>
    <p:extLst>
      <p:ext uri="{BB962C8B-B14F-4D97-AF65-F5344CB8AC3E}">
        <p14:creationId xmlns:p14="http://schemas.microsoft.com/office/powerpoint/2010/main" val="295416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6124754"/>
          </a:xfrm>
          <a:prstGeom prst="rect">
            <a:avLst/>
          </a:prstGeom>
          <a:noFill/>
        </p:spPr>
        <p:txBody>
          <a:bodyPr wrap="square" rtlCol="0">
            <a:spAutoFit/>
          </a:bodyPr>
          <a:lstStyle/>
          <a:p>
            <a:r>
              <a:rPr lang="en-US" sz="4000" b="1" dirty="0">
                <a:solidFill>
                  <a:srgbClr val="316DC0"/>
                </a:solidFill>
                <a:latin typeface="Al Nile" pitchFamily="2" charset="-78"/>
                <a:cs typeface="Al Nile" pitchFamily="2" charset="-78"/>
              </a:rPr>
              <a:t>-better quality of work</a:t>
            </a:r>
          </a:p>
          <a:p>
            <a:r>
              <a:rPr lang="en-US" sz="4000" b="1" dirty="0">
                <a:solidFill>
                  <a:srgbClr val="316DC0"/>
                </a:solidFill>
                <a:latin typeface="Al Nile" pitchFamily="2" charset="-78"/>
                <a:cs typeface="Al Nile" pitchFamily="2" charset="-78"/>
              </a:rPr>
              <a:t>-less vandalism issues in the classroom</a:t>
            </a:r>
          </a:p>
          <a:p>
            <a:r>
              <a:rPr lang="en-US" sz="4000" b="1" dirty="0">
                <a:solidFill>
                  <a:srgbClr val="316DC0"/>
                </a:solidFill>
                <a:latin typeface="Al Nile" pitchFamily="2" charset="-78"/>
                <a:cs typeface="Al Nile" pitchFamily="2" charset="-78"/>
              </a:rPr>
              <a:t>-less conflicts with their peers</a:t>
            </a:r>
          </a:p>
          <a:p>
            <a:endParaRPr lang="en-US" sz="4000" b="1" dirty="0">
              <a:solidFill>
                <a:srgbClr val="316DC0"/>
              </a:solidFill>
              <a:latin typeface="Al Nile" pitchFamily="2" charset="-78"/>
              <a:cs typeface="Al Nile" pitchFamily="2" charset="-78"/>
            </a:endParaRPr>
          </a:p>
          <a:p>
            <a:r>
              <a:rPr lang="en-US" sz="4000" b="1" dirty="0">
                <a:solidFill>
                  <a:srgbClr val="316DC0"/>
                </a:solidFill>
                <a:latin typeface="Al Nile" pitchFamily="2" charset="-78"/>
                <a:cs typeface="Al Nile" pitchFamily="2" charset="-78"/>
              </a:rPr>
              <a:t>Look for specific data points that you can use as pre and post benchmarks to evaluate your activities. </a:t>
            </a:r>
            <a:endParaRPr lang="en-US" sz="4000" dirty="0">
              <a:solidFill>
                <a:schemeClr val="accent1"/>
              </a:solidFill>
            </a:endParaRPr>
          </a:p>
          <a:p>
            <a:endParaRPr lang="en-US" sz="4000" b="1" dirty="0">
              <a:solidFill>
                <a:srgbClr val="316DC0"/>
              </a:solidFill>
              <a:latin typeface="Al Nile" pitchFamily="2" charset="-78"/>
              <a:cs typeface="Al Nile" pitchFamily="2" charset="-78"/>
            </a:endParaRP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386346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6740307"/>
          </a:xfrm>
          <a:prstGeom prst="rect">
            <a:avLst/>
          </a:prstGeom>
          <a:noFill/>
        </p:spPr>
        <p:txBody>
          <a:bodyPr wrap="square" rtlCol="0">
            <a:spAutoFit/>
          </a:bodyPr>
          <a:lstStyle/>
          <a:p>
            <a:r>
              <a:rPr lang="en-US" sz="4000" b="1" dirty="0">
                <a:solidFill>
                  <a:srgbClr val="316DC0"/>
                </a:solidFill>
                <a:latin typeface="Al Nile" pitchFamily="2" charset="-78"/>
                <a:cs typeface="Al Nile" pitchFamily="2" charset="-78"/>
              </a:rPr>
              <a:t>Given that you are presently teaching remotely, you can just say after implementing my activities, the students are reaching out to me more. </a:t>
            </a:r>
          </a:p>
          <a:p>
            <a:endParaRPr lang="en-US" sz="4000" b="1" dirty="0">
              <a:solidFill>
                <a:srgbClr val="316DC0"/>
              </a:solidFill>
              <a:latin typeface="Al Nile" pitchFamily="2" charset="-78"/>
              <a:cs typeface="Al Nile" pitchFamily="2" charset="-78"/>
            </a:endParaRPr>
          </a:p>
          <a:p>
            <a:r>
              <a:rPr lang="en-US" sz="4000" b="1" dirty="0">
                <a:solidFill>
                  <a:srgbClr val="316DC0"/>
                </a:solidFill>
                <a:latin typeface="Al Nile" pitchFamily="2" charset="-78"/>
                <a:cs typeface="Al Nile" pitchFamily="2" charset="-78"/>
              </a:rPr>
              <a:t>You must document the number of contacts made by your students prior to the implementation and then after the implementation. That is a data point you could use. </a:t>
            </a:r>
            <a:endParaRPr lang="en-US" sz="4000" dirty="0">
              <a:solidFill>
                <a:schemeClr val="accent1"/>
              </a:solidFill>
            </a:endParaRPr>
          </a:p>
          <a:p>
            <a:endParaRPr lang="en-US" sz="4000" b="1" dirty="0">
              <a:solidFill>
                <a:srgbClr val="316DC0"/>
              </a:solidFill>
              <a:latin typeface="Al Nile" pitchFamily="2" charset="-78"/>
              <a:cs typeface="Al Nile" pitchFamily="2" charset="-78"/>
            </a:endParaRP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335890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sp>
        <p:nvSpPr>
          <p:cNvPr id="5" name="TextBox 4">
            <a:extLst>
              <a:ext uri="{FF2B5EF4-FFF2-40B4-BE49-F238E27FC236}">
                <a16:creationId xmlns="" xmlns:a16="http://schemas.microsoft.com/office/drawing/2014/main" id="{A5714770-0AAE-6A48-B0D2-89FDB5975916}"/>
              </a:ext>
            </a:extLst>
          </p:cNvPr>
          <p:cNvSpPr txBox="1"/>
          <p:nvPr/>
        </p:nvSpPr>
        <p:spPr>
          <a:xfrm>
            <a:off x="195943" y="141514"/>
            <a:ext cx="11800114" cy="4893647"/>
          </a:xfrm>
          <a:prstGeom prst="rect">
            <a:avLst/>
          </a:prstGeom>
          <a:noFill/>
        </p:spPr>
        <p:txBody>
          <a:bodyPr wrap="square" rtlCol="0">
            <a:spAutoFit/>
          </a:bodyPr>
          <a:lstStyle/>
          <a:p>
            <a:r>
              <a:rPr lang="en-US" sz="4000" b="1" dirty="0">
                <a:solidFill>
                  <a:srgbClr val="316DC0"/>
                </a:solidFill>
                <a:latin typeface="Al Nile" pitchFamily="2" charset="-78"/>
                <a:cs typeface="Al Nile" pitchFamily="2" charset="-78"/>
              </a:rPr>
              <a:t>We have also sent you the “Learning Results Portfolio” guidelines that the OCISS updated in September of </a:t>
            </a:r>
            <a:r>
              <a:rPr lang="en-US" sz="4000" b="1" dirty="0">
                <a:solidFill>
                  <a:srgbClr val="316DC0"/>
                </a:solidFill>
                <a:latin typeface="Baskerville SemiBold" panose="02020502070401020303" pitchFamily="18" charset="0"/>
                <a:ea typeface="Baskerville SemiBold" panose="02020502070401020303" pitchFamily="18" charset="0"/>
                <a:cs typeface="Al Nile" pitchFamily="2" charset="-78"/>
              </a:rPr>
              <a:t>2019.</a:t>
            </a:r>
          </a:p>
          <a:p>
            <a:endParaRPr lang="en-US" sz="4000" b="1" dirty="0">
              <a:solidFill>
                <a:srgbClr val="316DC0"/>
              </a:solidFill>
              <a:latin typeface="Baskerville SemiBold" panose="02020502070401020303" pitchFamily="18" charset="0"/>
              <a:ea typeface="Baskerville SemiBold" panose="02020502070401020303" pitchFamily="18" charset="0"/>
              <a:cs typeface="Al Nile" pitchFamily="2" charset="-78"/>
            </a:endParaRPr>
          </a:p>
          <a:p>
            <a:r>
              <a:rPr lang="en-US" sz="4000" b="1" dirty="0">
                <a:solidFill>
                  <a:srgbClr val="316DC0"/>
                </a:solidFill>
                <a:latin typeface="Al Nile" pitchFamily="2" charset="-78"/>
                <a:ea typeface="Baskerville SemiBold" panose="02020502070401020303" pitchFamily="18" charset="0"/>
                <a:cs typeface="Al Nile" pitchFamily="2" charset="-78"/>
              </a:rPr>
              <a:t>Here are some of the highlights we want to share with you: </a:t>
            </a:r>
          </a:p>
          <a:p>
            <a:pPr algn="ctr"/>
            <a:endParaRPr lang="en-US" sz="7200" b="1" dirty="0">
              <a:latin typeface="Al Nile" pitchFamily="2" charset="-78"/>
              <a:cs typeface="Al Nile" pitchFamily="2" charset="-78"/>
            </a:endParaRPr>
          </a:p>
        </p:txBody>
      </p:sp>
    </p:spTree>
    <p:extLst>
      <p:ext uri="{BB962C8B-B14F-4D97-AF65-F5344CB8AC3E}">
        <p14:creationId xmlns:p14="http://schemas.microsoft.com/office/powerpoint/2010/main" val="155415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3904F0-AA41-FA4D-B5A2-D3194FC05745}"/>
              </a:ext>
            </a:extLst>
          </p:cNvPr>
          <p:cNvSpPr/>
          <p:nvPr/>
        </p:nvSpPr>
        <p:spPr>
          <a:xfrm>
            <a:off x="1997528" y="6444340"/>
            <a:ext cx="8196943" cy="337459"/>
          </a:xfrm>
          <a:prstGeom prst="rect">
            <a:avLst/>
          </a:prstGeom>
          <a:solidFill>
            <a:srgbClr val="316D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4B4082F0-1C26-784A-BD86-12B2247A67B4}"/>
              </a:ext>
            </a:extLst>
          </p:cNvPr>
          <p:cNvSpPr>
            <a:spLocks noGrp="1"/>
          </p:cNvSpPr>
          <p:nvPr>
            <p:ph type="subTitle" idx="1"/>
          </p:nvPr>
        </p:nvSpPr>
        <p:spPr>
          <a:xfrm>
            <a:off x="1524000" y="6444340"/>
            <a:ext cx="9144000" cy="424543"/>
          </a:xfrm>
        </p:spPr>
        <p:txBody>
          <a:bodyPr/>
          <a:lstStyle/>
          <a:p>
            <a:r>
              <a:rPr lang="en-US" b="1" i="1" dirty="0">
                <a:solidFill>
                  <a:schemeClr val="bg1"/>
                </a:solidFill>
              </a:rPr>
              <a:t>CREATING A SENSE OF BELONGING</a:t>
            </a:r>
          </a:p>
        </p:txBody>
      </p:sp>
      <p:pic>
        <p:nvPicPr>
          <p:cNvPr id="2" name="Picture 1">
            <a:extLst>
              <a:ext uri="{FF2B5EF4-FFF2-40B4-BE49-F238E27FC236}">
                <a16:creationId xmlns="" xmlns:a16="http://schemas.microsoft.com/office/drawing/2014/main" id="{4B3B38ED-8A2D-8B41-B505-A61026275807}"/>
              </a:ext>
            </a:extLst>
          </p:cNvPr>
          <p:cNvPicPr>
            <a:picLocks noChangeAspect="1"/>
          </p:cNvPicPr>
          <p:nvPr/>
        </p:nvPicPr>
        <p:blipFill>
          <a:blip r:embed="rId2"/>
          <a:stretch>
            <a:fillRect/>
          </a:stretch>
        </p:blipFill>
        <p:spPr>
          <a:xfrm>
            <a:off x="1435525" y="296502"/>
            <a:ext cx="9969614" cy="6060754"/>
          </a:xfrm>
          <a:prstGeom prst="rect">
            <a:avLst/>
          </a:prstGeom>
        </p:spPr>
      </p:pic>
    </p:spTree>
    <p:extLst>
      <p:ext uri="{BB962C8B-B14F-4D97-AF65-F5344CB8AC3E}">
        <p14:creationId xmlns:p14="http://schemas.microsoft.com/office/powerpoint/2010/main" val="2743287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33088</TotalTime>
  <Words>1773</Words>
  <Application>Microsoft Macintosh PowerPoint</Application>
  <PresentationFormat>Custom</PresentationFormat>
  <Paragraphs>639</Paragraphs>
  <Slides>52</Slides>
  <Notes>2</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Teacher</cp:lastModifiedBy>
  <cp:revision>255</cp:revision>
  <dcterms:created xsi:type="dcterms:W3CDTF">2018-05-08T14:48:20Z</dcterms:created>
  <dcterms:modified xsi:type="dcterms:W3CDTF">2020-05-09T16:59:21Z</dcterms:modified>
</cp:coreProperties>
</file>