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670" r:id="rId3"/>
    <p:sldId id="669" r:id="rId4"/>
    <p:sldId id="654" r:id="rId5"/>
    <p:sldId id="655" r:id="rId6"/>
    <p:sldId id="656" r:id="rId7"/>
    <p:sldId id="657" r:id="rId8"/>
    <p:sldId id="659" r:id="rId9"/>
    <p:sldId id="653" r:id="rId10"/>
    <p:sldId id="665" r:id="rId11"/>
    <p:sldId id="661" r:id="rId12"/>
    <p:sldId id="666" r:id="rId13"/>
    <p:sldId id="662" r:id="rId14"/>
    <p:sldId id="663" r:id="rId15"/>
    <p:sldId id="664" r:id="rId16"/>
    <p:sldId id="667" r:id="rId17"/>
    <p:sldId id="660" r:id="rId18"/>
    <p:sldId id="649" r:id="rId19"/>
    <p:sldId id="658" r:id="rId20"/>
    <p:sldId id="589" r:id="rId21"/>
    <p:sldId id="611" r:id="rId22"/>
    <p:sldId id="541" r:id="rId23"/>
    <p:sldId id="626" r:id="rId24"/>
    <p:sldId id="614" r:id="rId25"/>
    <p:sldId id="617" r:id="rId26"/>
    <p:sldId id="648" r:id="rId27"/>
    <p:sldId id="618" r:id="rId28"/>
    <p:sldId id="621" r:id="rId29"/>
    <p:sldId id="627" r:id="rId30"/>
    <p:sldId id="651" r:id="rId31"/>
    <p:sldId id="652" r:id="rId32"/>
    <p:sldId id="591" r:id="rId33"/>
    <p:sldId id="628" r:id="rId34"/>
    <p:sldId id="629" r:id="rId35"/>
    <p:sldId id="630" r:id="rId36"/>
    <p:sldId id="631" r:id="rId37"/>
    <p:sldId id="632" r:id="rId38"/>
    <p:sldId id="633" r:id="rId39"/>
    <p:sldId id="636" r:id="rId40"/>
    <p:sldId id="635" r:id="rId41"/>
    <p:sldId id="637" r:id="rId42"/>
    <p:sldId id="638" r:id="rId43"/>
    <p:sldId id="639" r:id="rId44"/>
    <p:sldId id="640" r:id="rId45"/>
    <p:sldId id="641" r:id="rId46"/>
    <p:sldId id="642" r:id="rId47"/>
    <p:sldId id="643" r:id="rId48"/>
    <p:sldId id="645" r:id="rId49"/>
    <p:sldId id="644" r:id="rId50"/>
    <p:sldId id="646" r:id="rId51"/>
    <p:sldId id="64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012"/>
    <p:restoredTop sz="92308"/>
  </p:normalViewPr>
  <p:slideViewPr>
    <p:cSldViewPr snapToGrid="0" snapToObjects="1">
      <p:cViewPr varScale="1">
        <p:scale>
          <a:sx n="116" d="100"/>
          <a:sy n="116" d="100"/>
        </p:scale>
        <p:origin x="184" y="200"/>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22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18755-2001-CA44-9803-B85E0DF53543}" type="datetimeFigureOut">
              <a:rPr lang="en-US" smtClean="0"/>
              <a:t>6/11/20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568BE-88FA-5444-BF8E-4F14E6297BA3}" type="slidenum">
              <a:rPr lang="en-US" smtClean="0"/>
              <a:t>‹#›</a:t>
            </a:fld>
            <a:endParaRPr lang="en-US"/>
          </a:p>
        </p:txBody>
      </p:sp>
    </p:spTree>
    <p:extLst>
      <p:ext uri="{BB962C8B-B14F-4D97-AF65-F5344CB8AC3E}">
        <p14:creationId xmlns:p14="http://schemas.microsoft.com/office/powerpoint/2010/main" val="321724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6/11/20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6/11/20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6/11/20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6/11/20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hyperlink" Target="mailto:joeloverde@me.com"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278642"/>
          </a:xfrm>
          <a:prstGeom prst="rect">
            <a:avLst/>
          </a:prstGeom>
          <a:noFill/>
        </p:spPr>
        <p:txBody>
          <a:bodyPr wrap="square" rtlCol="0">
            <a:spAutoFit/>
          </a:bodyPr>
          <a:lstStyle/>
          <a:p>
            <a:endParaRPr lang="en-US" dirty="0"/>
          </a:p>
          <a:p>
            <a:pPr algn="ctr"/>
            <a:r>
              <a:rPr lang="en-US" sz="4000" b="1" dirty="0">
                <a:latin typeface="Big Caslon"/>
                <a:cs typeface="Big Caslon"/>
              </a:rPr>
              <a:t>Addressing the Gender Gap </a:t>
            </a:r>
          </a:p>
          <a:p>
            <a:pPr algn="ctr"/>
            <a:r>
              <a:rPr lang="en-US" sz="4000" b="1" dirty="0">
                <a:latin typeface="Big Caslon"/>
                <a:cs typeface="Big Caslon"/>
              </a:rPr>
              <a:t>In </a:t>
            </a:r>
          </a:p>
          <a:p>
            <a:pPr algn="ctr"/>
            <a:r>
              <a:rPr lang="en-US" sz="4000" b="1" dirty="0">
                <a:latin typeface="Big Caslon"/>
                <a:cs typeface="Big Caslon"/>
              </a:rPr>
              <a:t>Education</a:t>
            </a:r>
          </a:p>
          <a:p>
            <a:pPr algn="ctr"/>
            <a:endParaRPr lang="en-US" sz="5400" b="1" dirty="0">
              <a:latin typeface="Big Caslon"/>
              <a:cs typeface="Big Caslon"/>
            </a:endParaRPr>
          </a:p>
          <a:p>
            <a:pPr algn="ctr"/>
            <a:r>
              <a:rPr lang="en-US" sz="4000" b="1" dirty="0">
                <a:latin typeface="Big Caslon"/>
                <a:cs typeface="Big Caslon"/>
              </a:rPr>
              <a:t>DOE</a:t>
            </a:r>
          </a:p>
          <a:p>
            <a:pPr algn="ctr"/>
            <a:endParaRPr lang="en-US" sz="4000" b="1" dirty="0">
              <a:latin typeface="Big Caslon"/>
              <a:cs typeface="Big Caslon"/>
            </a:endParaRPr>
          </a:p>
          <a:p>
            <a:pPr algn="ctr"/>
            <a:r>
              <a:rPr lang="en-US" sz="4000" b="1" dirty="0">
                <a:latin typeface="Big Caslon"/>
                <a:cs typeface="Big Caslon"/>
              </a:rPr>
              <a:t>Course #: AR 185565</a:t>
            </a:r>
            <a:endParaRPr lang="en-US" sz="4000" dirty="0">
              <a:latin typeface="Big Caslon"/>
              <a:cs typeface="Big Caslon"/>
            </a:endParaRP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66828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954655"/>
          </a:xfrm>
          <a:prstGeom prst="rect">
            <a:avLst/>
          </a:prstGeom>
          <a:noFill/>
        </p:spPr>
        <p:txBody>
          <a:bodyPr wrap="square" rtlCol="0">
            <a:spAutoFit/>
          </a:bodyPr>
          <a:lstStyle/>
          <a:p>
            <a:r>
              <a:rPr lang="en-US" sz="3600" dirty="0">
                <a:latin typeface="Big Caslon Medium" panose="02000603090000020003" pitchFamily="2" charset="-79"/>
                <a:cs typeface="Big Caslon Medium" panose="02000603090000020003" pitchFamily="2" charset="-79"/>
              </a:rPr>
              <a:t>As of the date of publication, women held 7.4 percent of Fortune 500 CEO roles.</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1094310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954655"/>
          </a:xfrm>
          <a:prstGeom prst="rect">
            <a:avLst/>
          </a:prstGeom>
          <a:noFill/>
        </p:spPr>
        <p:txBody>
          <a:bodyPr wrap="square" rtlCol="0">
            <a:spAutoFit/>
          </a:bodyPr>
          <a:lstStyle/>
          <a:p>
            <a:r>
              <a:rPr lang="en-US" sz="3600" dirty="0">
                <a:latin typeface="Big Caslon"/>
                <a:cs typeface="Big Caslon"/>
              </a:rPr>
              <a:t>First female CEO of a Fortune 500 company?</a:t>
            </a: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50903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170646"/>
          </a:xfrm>
          <a:prstGeom prst="rect">
            <a:avLst/>
          </a:prstGeom>
          <a:noFill/>
        </p:spPr>
        <p:txBody>
          <a:bodyPr wrap="square" rtlCol="0">
            <a:spAutoFit/>
          </a:bodyPr>
          <a:lstStyle/>
          <a:p>
            <a:r>
              <a:rPr lang="en-US" sz="3600" dirty="0">
                <a:latin typeface="Big Caslon"/>
                <a:cs typeface="Big Caslon"/>
              </a:rPr>
              <a:t>Katherine Graham…Washington Post in 1973</a:t>
            </a:r>
          </a:p>
          <a:p>
            <a:endParaRPr lang="en-US" sz="3600" dirty="0">
              <a:latin typeface="Big Caslon"/>
              <a:cs typeface="Big Caslon"/>
            </a:endParaRPr>
          </a:p>
          <a:p>
            <a:r>
              <a:rPr lang="en-US" sz="3600" dirty="0">
                <a:latin typeface="Big Caslon"/>
                <a:cs typeface="Big Caslon"/>
              </a:rPr>
              <a:t>It helped that her family owned the paper and she was given the position after two of her brothers who were given the position had died. </a:t>
            </a:r>
            <a:endParaRPr lang="en-US" sz="3600" dirty="0">
              <a:latin typeface="Big Caslon Medium" panose="02000603090000020003" pitchFamily="2" charset="-79"/>
              <a:cs typeface="Big Caslon Medium" panose="02000603090000020003" pitchFamily="2" charset="-79"/>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820692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278642"/>
          </a:xfrm>
          <a:prstGeom prst="rect">
            <a:avLst/>
          </a:prstGeom>
          <a:noFill/>
        </p:spPr>
        <p:txBody>
          <a:bodyPr wrap="square" rtlCol="0">
            <a:spAutoFit/>
          </a:bodyPr>
          <a:lstStyle/>
          <a:p>
            <a:r>
              <a:rPr lang="en-US" sz="3600" dirty="0">
                <a:latin typeface="Big Caslon"/>
                <a:cs typeface="Big Caslon"/>
              </a:rPr>
              <a:t>So in 47 years we have gone from 1 female CEO of a Fortune 500 companies to 37. </a:t>
            </a:r>
          </a:p>
          <a:p>
            <a:endParaRPr lang="en-US" sz="3600" dirty="0">
              <a:latin typeface="Big Caslon"/>
              <a:cs typeface="Big Caslon"/>
            </a:endParaRPr>
          </a:p>
          <a:p>
            <a:r>
              <a:rPr lang="en-US" sz="3600" dirty="0">
                <a:latin typeface="Big Caslon"/>
                <a:cs typeface="Big Caslon"/>
              </a:rPr>
              <a:t>How do we compare to other countries?</a:t>
            </a:r>
          </a:p>
          <a:p>
            <a:endParaRPr lang="en-US" sz="3600" dirty="0">
              <a:latin typeface="Big Caslon"/>
              <a:cs typeface="Big Caslon"/>
            </a:endParaRPr>
          </a:p>
          <a:p>
            <a:r>
              <a:rPr lang="en-US" sz="3600" dirty="0">
                <a:latin typeface="Big Caslon"/>
                <a:cs typeface="Big Caslon"/>
              </a:rPr>
              <a:t>Thailand is has the highest percentages of female CEO’s of their top companies with a little over 30% or 150. </a:t>
            </a:r>
            <a:endParaRPr lang="en-US" sz="3600" dirty="0">
              <a:latin typeface="Big Caslon Medium" panose="02000603090000020003" pitchFamily="2" charset="-79"/>
              <a:cs typeface="Big Caslon Medium" panose="02000603090000020003" pitchFamily="2" charset="-79"/>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01143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4616648"/>
          </a:xfrm>
          <a:prstGeom prst="rect">
            <a:avLst/>
          </a:prstGeom>
          <a:noFill/>
        </p:spPr>
        <p:txBody>
          <a:bodyPr wrap="square" rtlCol="0">
            <a:spAutoFit/>
          </a:bodyPr>
          <a:lstStyle/>
          <a:p>
            <a:r>
              <a:rPr lang="en-US" sz="3600" dirty="0">
                <a:latin typeface="Big Caslon"/>
                <a:cs typeface="Big Caslon"/>
              </a:rPr>
              <a:t>Number of countries in the world who have or have had a female leader?</a:t>
            </a:r>
          </a:p>
          <a:p>
            <a:endParaRPr lang="en-US" sz="3600" dirty="0">
              <a:latin typeface="Big Caslon"/>
              <a:cs typeface="Big Caslon"/>
            </a:endParaRPr>
          </a:p>
          <a:p>
            <a:r>
              <a:rPr lang="en-US" sz="3600" dirty="0">
                <a:latin typeface="Big Caslon"/>
                <a:cs typeface="Big Caslon"/>
              </a:rPr>
              <a:t>Meaning President or equivalent leadership position such as Prime Minister.</a:t>
            </a:r>
            <a:endParaRPr lang="en-US" sz="3600" dirty="0">
              <a:latin typeface="Big Caslon Medium" panose="02000603090000020003" pitchFamily="2" charset="-79"/>
              <a:cs typeface="Big Caslon Medium" panose="02000603090000020003" pitchFamily="2" charset="-79"/>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03178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4062651"/>
          </a:xfrm>
          <a:prstGeom prst="rect">
            <a:avLst/>
          </a:prstGeom>
          <a:noFill/>
        </p:spPr>
        <p:txBody>
          <a:bodyPr wrap="square" rtlCol="0">
            <a:spAutoFit/>
          </a:bodyPr>
          <a:lstStyle/>
          <a:p>
            <a:r>
              <a:rPr lang="en-US" sz="3600" dirty="0">
                <a:latin typeface="Big Caslon"/>
                <a:cs typeface="Big Caslon"/>
              </a:rPr>
              <a:t>59 countries.</a:t>
            </a:r>
          </a:p>
          <a:p>
            <a:endParaRPr lang="en-US" sz="3600" dirty="0">
              <a:latin typeface="Big Caslon"/>
              <a:cs typeface="Big Caslon"/>
            </a:endParaRPr>
          </a:p>
          <a:p>
            <a:r>
              <a:rPr lang="en-US" sz="3600" dirty="0">
                <a:latin typeface="Big Caslon"/>
                <a:cs typeface="Big Caslon"/>
              </a:rPr>
              <a:t>Number of females who have been President in the US?</a:t>
            </a:r>
            <a:endParaRPr lang="en-US" sz="3600" dirty="0">
              <a:latin typeface="Big Caslon Medium" panose="02000603090000020003" pitchFamily="2" charset="-79"/>
              <a:cs typeface="Big Caslon Medium" panose="02000603090000020003" pitchFamily="2" charset="-79"/>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36469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832640"/>
          </a:xfrm>
          <a:prstGeom prst="rect">
            <a:avLst/>
          </a:prstGeom>
          <a:noFill/>
        </p:spPr>
        <p:txBody>
          <a:bodyPr wrap="square" rtlCol="0">
            <a:spAutoFit/>
          </a:bodyPr>
          <a:lstStyle/>
          <a:p>
            <a:r>
              <a:rPr lang="en-US" sz="3600" dirty="0">
                <a:latin typeface="Big Caslon"/>
                <a:cs typeface="Big Caslon"/>
              </a:rPr>
              <a:t>So the question becomes as an educator, you have the ability to influence how individuals look at themselves and others…</a:t>
            </a:r>
          </a:p>
          <a:p>
            <a:endParaRPr lang="en-US" sz="3600" dirty="0">
              <a:latin typeface="Big Caslon"/>
              <a:cs typeface="Big Caslon"/>
            </a:endParaRPr>
          </a:p>
          <a:p>
            <a:r>
              <a:rPr lang="en-US" sz="3600" dirty="0">
                <a:latin typeface="Big Caslon"/>
                <a:cs typeface="Big Caslon"/>
              </a:rPr>
              <a:t>What are you doing in your classroom to address the gender gap not only in the student’s learning, but how they look at their opportunities in the world and the opportunities </a:t>
            </a:r>
            <a:r>
              <a:rPr lang="en-US" sz="3600">
                <a:latin typeface="Big Caslon"/>
                <a:cs typeface="Big Caslon"/>
              </a:rPr>
              <a:t>of others?</a:t>
            </a:r>
            <a:endParaRPr lang="en-US" sz="3600" dirty="0">
              <a:latin typeface="Big Caslon Medium" panose="02000603090000020003" pitchFamily="2" charset="-79"/>
              <a:cs typeface="Big Caslon Medium" panose="02000603090000020003" pitchFamily="2" charset="-79"/>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279465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724644"/>
          </a:xfrm>
          <a:prstGeom prst="rect">
            <a:avLst/>
          </a:prstGeom>
          <a:noFill/>
        </p:spPr>
        <p:txBody>
          <a:bodyPr wrap="square" rtlCol="0">
            <a:spAutoFit/>
          </a:bodyPr>
          <a:lstStyle/>
          <a:p>
            <a:r>
              <a:rPr lang="en-US" sz="3600" dirty="0">
                <a:latin typeface="Big Caslon"/>
                <a:cs typeface="Big Caslon"/>
              </a:rPr>
              <a:t>Yesterday we asked for homework to think about data points related to a possible gender gap that might have existed in your class last year.</a:t>
            </a:r>
          </a:p>
          <a:p>
            <a:endParaRPr lang="en-US" sz="3600" dirty="0">
              <a:latin typeface="Big Caslon"/>
              <a:cs typeface="Big Caslon"/>
            </a:endParaRPr>
          </a:p>
          <a:p>
            <a:r>
              <a:rPr lang="en-US" sz="3600" dirty="0">
                <a:latin typeface="Big Caslon"/>
                <a:cs typeface="Big Caslon"/>
              </a:rPr>
              <a:t>Take a moment a write what you came up with in the chat feature. </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601593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954655"/>
          </a:xfrm>
          <a:prstGeom prst="rect">
            <a:avLst/>
          </a:prstGeom>
          <a:noFill/>
        </p:spPr>
        <p:txBody>
          <a:bodyPr wrap="square" rtlCol="0">
            <a:spAutoFit/>
          </a:bodyPr>
          <a:lstStyle/>
          <a:p>
            <a:r>
              <a:rPr lang="en-US" sz="3600" dirty="0">
                <a:latin typeface="Big Caslon"/>
                <a:cs typeface="Big Caslon"/>
              </a:rPr>
              <a:t>We want to give you some additional ideas of data points that we haven’t thought of.</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00692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954655"/>
          </a:xfrm>
          <a:prstGeom prst="rect">
            <a:avLst/>
          </a:prstGeom>
          <a:noFill/>
        </p:spPr>
        <p:txBody>
          <a:bodyPr wrap="square" rtlCol="0">
            <a:spAutoFit/>
          </a:bodyPr>
          <a:lstStyle/>
          <a:p>
            <a:r>
              <a:rPr lang="en-US" sz="3600" dirty="0">
                <a:latin typeface="Big Caslon"/>
                <a:cs typeface="Big Caslon"/>
              </a:rPr>
              <a:t>We want to give you some additional ideas of data points that we haven’t thought of.</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93920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8002191"/>
          </a:xfrm>
          <a:prstGeom prst="rect">
            <a:avLst/>
          </a:prstGeom>
          <a:noFill/>
        </p:spPr>
        <p:txBody>
          <a:bodyPr wrap="square" rtlCol="0">
            <a:spAutoFit/>
          </a:bodyPr>
          <a:lstStyle/>
          <a:p>
            <a:r>
              <a:rPr lang="en-US" sz="3600" dirty="0">
                <a:latin typeface="Big Caslon"/>
                <a:cs typeface="Big Caslon"/>
              </a:rPr>
              <a:t>The issue of gender is a very sensitive and complex subject and we want to open to other view points and opinions.</a:t>
            </a:r>
          </a:p>
          <a:p>
            <a:endParaRPr lang="en-US" sz="2000" dirty="0">
              <a:latin typeface="Big Caslon"/>
              <a:cs typeface="Big Caslon"/>
            </a:endParaRPr>
          </a:p>
          <a:p>
            <a:r>
              <a:rPr lang="en-US" sz="3600" dirty="0">
                <a:latin typeface="Big Caslon"/>
                <a:cs typeface="Big Caslon"/>
              </a:rPr>
              <a:t>We never want to be the person with the “Answer.”</a:t>
            </a:r>
          </a:p>
          <a:p>
            <a:endParaRPr lang="en-US" sz="2000" dirty="0">
              <a:latin typeface="Big Caslon"/>
              <a:cs typeface="Big Caslon"/>
            </a:endParaRPr>
          </a:p>
          <a:p>
            <a:r>
              <a:rPr lang="en-US" sz="3600" dirty="0">
                <a:latin typeface="Big Caslon"/>
                <a:cs typeface="Big Caslon"/>
              </a:rPr>
              <a:t>Our thought is, if someone tells you they have the “answer” to a very complex issue, like the gender gap, don’t walk away from them, RUN!</a:t>
            </a: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171891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232202"/>
          </a:xfrm>
          <a:prstGeom prst="rect">
            <a:avLst/>
          </a:prstGeom>
          <a:noFill/>
        </p:spPr>
        <p:txBody>
          <a:bodyPr wrap="square" rtlCol="0">
            <a:spAutoFit/>
          </a:bodyPr>
          <a:lstStyle/>
          <a:p>
            <a:r>
              <a:rPr lang="en-US" sz="3600" dirty="0">
                <a:latin typeface="Big Caslon"/>
                <a:cs typeface="Big Caslon"/>
              </a:rPr>
              <a:t>Turn to section #1 in your Portfolios.</a:t>
            </a:r>
          </a:p>
          <a:p>
            <a:endParaRPr lang="en-US" sz="2400" dirty="0">
              <a:latin typeface="Big Caslon"/>
              <a:cs typeface="Big Caslon"/>
            </a:endParaRPr>
          </a:p>
          <a:p>
            <a:endParaRPr lang="en-US" sz="2400" dirty="0">
              <a:latin typeface="Big Caslon"/>
              <a:cs typeface="Big Caslon"/>
            </a:endParaRPr>
          </a:p>
          <a:p>
            <a:pPr marL="457200" indent="-457200">
              <a:buAutoNum type="alphaUcPeriod"/>
            </a:pPr>
            <a:endParaRPr lang="en-US" sz="2400" dirty="0">
              <a:latin typeface="Big Caslon"/>
              <a:cs typeface="Big Caslon"/>
            </a:endParaRPr>
          </a:p>
          <a:p>
            <a:endParaRPr lang="en-US" sz="2400" dirty="0">
              <a:latin typeface="Big Caslon"/>
              <a:cs typeface="Big Caslon"/>
            </a:endParaRPr>
          </a:p>
          <a:p>
            <a:endParaRPr lang="en-US" sz="4000" dirty="0">
              <a:latin typeface="Big Caslon"/>
              <a:cs typeface="Big Caslon"/>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B2FE8E5E-00EA-3A41-BBA1-7EFC7F2E3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92" y="238722"/>
            <a:ext cx="7258752" cy="9973363"/>
          </a:xfrm>
          <a:prstGeom prst="rect">
            <a:avLst/>
          </a:prstGeom>
        </p:spPr>
      </p:pic>
    </p:spTree>
    <p:extLst>
      <p:ext uri="{BB962C8B-B14F-4D97-AF65-F5344CB8AC3E}">
        <p14:creationId xmlns:p14="http://schemas.microsoft.com/office/powerpoint/2010/main" val="400811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539978"/>
          </a:xfrm>
          <a:prstGeom prst="rect">
            <a:avLst/>
          </a:prstGeom>
          <a:noFill/>
        </p:spPr>
        <p:txBody>
          <a:bodyPr wrap="square" rtlCol="0">
            <a:spAutoFit/>
          </a:bodyPr>
          <a:lstStyle/>
          <a:p>
            <a:r>
              <a:rPr lang="en-US" sz="3600" dirty="0">
                <a:latin typeface="Big Caslon"/>
                <a:cs typeface="Big Caslon"/>
              </a:rPr>
              <a:t>We are asking you to come up with 4 data points that can measure the gender gap in your classroom and/or your school</a:t>
            </a:r>
          </a:p>
          <a:p>
            <a:endParaRPr lang="en-US" sz="3600" dirty="0">
              <a:latin typeface="Big Caslon"/>
              <a:cs typeface="Big Caslon"/>
            </a:endParaRPr>
          </a:p>
          <a:p>
            <a:pPr marL="457200" indent="-457200">
              <a:buAutoNum type="alphaUcPeriod"/>
            </a:pPr>
            <a:r>
              <a:rPr lang="en-US" sz="3600" dirty="0">
                <a:latin typeface="Big Caslon"/>
                <a:cs typeface="Big Caslon"/>
              </a:rPr>
              <a:t>The Gender Gap data points.</a:t>
            </a:r>
          </a:p>
          <a:p>
            <a:endParaRPr lang="en-US" sz="1200" dirty="0">
              <a:latin typeface="Big Caslon"/>
              <a:cs typeface="Big Caslon"/>
            </a:endParaRPr>
          </a:p>
          <a:p>
            <a:r>
              <a:rPr lang="en-US" sz="3600" dirty="0">
                <a:latin typeface="Big Caslon"/>
                <a:cs typeface="Big Caslon"/>
              </a:rPr>
              <a:t>You don</a:t>
            </a:r>
            <a:r>
              <a:rPr lang="mr-IN" sz="3600" dirty="0">
                <a:latin typeface="Big Caslon"/>
                <a:cs typeface="Big Caslon"/>
              </a:rPr>
              <a:t>’</a:t>
            </a:r>
            <a:r>
              <a:rPr lang="en-US" sz="3600" dirty="0">
                <a:latin typeface="Big Caslon"/>
                <a:cs typeface="Big Caslon"/>
              </a:rPr>
              <a:t>t have to use the ones we give you; come up with others if you think they are more appropriate.</a:t>
            </a:r>
          </a:p>
          <a:p>
            <a:endParaRPr lang="en-US" sz="3600" dirty="0">
              <a:latin typeface="Big Caslon"/>
              <a:cs typeface="Big Caslon"/>
            </a:endParaRPr>
          </a:p>
          <a:p>
            <a:endParaRPr lang="en-US" dirty="0"/>
          </a:p>
        </p:txBody>
      </p:sp>
    </p:spTree>
    <p:extLst>
      <p:ext uri="{BB962C8B-B14F-4D97-AF65-F5344CB8AC3E}">
        <p14:creationId xmlns:p14="http://schemas.microsoft.com/office/powerpoint/2010/main" val="326880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463308"/>
          </a:xfrm>
          <a:prstGeom prst="rect">
            <a:avLst/>
          </a:prstGeom>
          <a:noFill/>
        </p:spPr>
        <p:txBody>
          <a:bodyPr wrap="square" rtlCol="0">
            <a:spAutoFit/>
          </a:bodyPr>
          <a:lstStyle/>
          <a:p>
            <a:r>
              <a:rPr lang="en-US" sz="3600" dirty="0">
                <a:latin typeface="Big Caslon"/>
                <a:cs typeface="Big Caslon"/>
              </a:rPr>
              <a:t>Measurement (data point):</a:t>
            </a:r>
          </a:p>
          <a:p>
            <a:endParaRPr lang="en-US" sz="1600" dirty="0">
              <a:latin typeface="Big Caslon"/>
              <a:cs typeface="Big Caslon"/>
            </a:endParaRPr>
          </a:p>
          <a:p>
            <a:r>
              <a:rPr lang="en-US" sz="3600" dirty="0">
                <a:latin typeface="Big Caslon"/>
                <a:cs typeface="Big Caslon"/>
              </a:rPr>
              <a:t>Rationale for choosing that measurement: Why? Is it impacting the learning in your classroom differently for males and females.</a:t>
            </a:r>
          </a:p>
          <a:p>
            <a:endParaRPr lang="en-US" sz="1600" dirty="0">
              <a:latin typeface="Big Caslon"/>
              <a:cs typeface="Big Caslon"/>
            </a:endParaRPr>
          </a:p>
          <a:p>
            <a:r>
              <a:rPr lang="en-US" sz="3600" dirty="0">
                <a:latin typeface="Big Caslon"/>
                <a:cs typeface="Big Caslon"/>
              </a:rPr>
              <a:t>Findings: Talk about the differences you found between males and females in this data point.</a:t>
            </a:r>
          </a:p>
          <a:p>
            <a:endParaRPr lang="en-US" sz="1600" dirty="0">
              <a:latin typeface="Big Caslon"/>
              <a:cs typeface="Big Caslon"/>
            </a:endParaRPr>
          </a:p>
          <a:p>
            <a:r>
              <a:rPr lang="en-US" sz="3600" dirty="0">
                <a:latin typeface="Big Caslon"/>
                <a:cs typeface="Big Caslon"/>
              </a:rPr>
              <a:t>Provide evidence. Survey, grade book, chart, etc.</a:t>
            </a: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101155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738664"/>
          </a:xfrm>
          <a:prstGeom prst="rect">
            <a:avLst/>
          </a:prstGeom>
          <a:noFill/>
        </p:spPr>
        <p:txBody>
          <a:bodyPr wrap="square" rtlCol="0">
            <a:spAutoFit/>
          </a:bodyPr>
          <a:lstStyle/>
          <a:p>
            <a:endParaRPr lang="en-US" sz="2400" dirty="0">
              <a:latin typeface="Big Caslon"/>
              <a:cs typeface="Big Caslon"/>
            </a:endParaRPr>
          </a:p>
          <a:p>
            <a:endParaRPr lang="en-US" dirty="0"/>
          </a:p>
        </p:txBody>
      </p:sp>
      <p:pic>
        <p:nvPicPr>
          <p:cNvPr id="3" name="Picture 2">
            <a:extLst>
              <a:ext uri="{FF2B5EF4-FFF2-40B4-BE49-F238E27FC236}">
                <a16:creationId xmlns:a16="http://schemas.microsoft.com/office/drawing/2014/main" id="{9C09354D-2C57-714E-A672-16F27A6F5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36"/>
            <a:ext cx="9096189" cy="10414860"/>
          </a:xfrm>
          <a:prstGeom prst="rect">
            <a:avLst/>
          </a:prstGeom>
        </p:spPr>
      </p:pic>
    </p:spTree>
    <p:extLst>
      <p:ext uri="{BB962C8B-B14F-4D97-AF65-F5344CB8AC3E}">
        <p14:creationId xmlns:p14="http://schemas.microsoft.com/office/powerpoint/2010/main" val="198429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724644"/>
          </a:xfrm>
          <a:prstGeom prst="rect">
            <a:avLst/>
          </a:prstGeom>
          <a:noFill/>
        </p:spPr>
        <p:txBody>
          <a:bodyPr wrap="square" rtlCol="0">
            <a:spAutoFit/>
          </a:bodyPr>
          <a:lstStyle/>
          <a:p>
            <a:r>
              <a:rPr lang="en-US" sz="3600" dirty="0">
                <a:latin typeface="Big Caslon"/>
                <a:cs typeface="Big Caslon"/>
              </a:rPr>
              <a:t>As we said, you will need 4 measurements and complete a caption for each one.</a:t>
            </a:r>
          </a:p>
          <a:p>
            <a:endParaRPr lang="en-US" sz="3600" dirty="0">
              <a:latin typeface="Big Caslon"/>
              <a:cs typeface="Big Caslon"/>
            </a:endParaRPr>
          </a:p>
          <a:p>
            <a:r>
              <a:rPr lang="en-US" sz="3600" dirty="0">
                <a:latin typeface="Big Caslon"/>
                <a:cs typeface="Big Caslon"/>
              </a:rPr>
              <a:t>Dave had a great point yesterday. Make sure you chose a measurement (data point) that you have control over. </a:t>
            </a:r>
          </a:p>
          <a:p>
            <a:endParaRPr lang="en-US" sz="3600" dirty="0">
              <a:latin typeface="Big Caslon"/>
              <a:cs typeface="Big Caslon"/>
            </a:endParaRPr>
          </a:p>
          <a:p>
            <a:r>
              <a:rPr lang="en-US" sz="3600" dirty="0">
                <a:latin typeface="Big Caslon"/>
                <a:cs typeface="Big Caslon"/>
              </a:rPr>
              <a:t>That your actions could impact that measurement. </a:t>
            </a: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513839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1292662"/>
          </a:xfrm>
          <a:prstGeom prst="rect">
            <a:avLst/>
          </a:prstGeom>
          <a:noFill/>
        </p:spPr>
        <p:txBody>
          <a:bodyPr wrap="square" rtlCol="0">
            <a:spAutoFit/>
          </a:bodyPr>
          <a:lstStyle/>
          <a:p>
            <a:r>
              <a:rPr lang="en-US" sz="3600" dirty="0">
                <a:latin typeface="Big Caslon"/>
                <a:cs typeface="Big Caslon"/>
              </a:rPr>
              <a:t>Turn to section #2 in your Portfolios</a:t>
            </a:r>
          </a:p>
          <a:p>
            <a:endParaRPr lang="en-US" sz="2400" dirty="0">
              <a:latin typeface="Big Caslon"/>
              <a:cs typeface="Big Caslon"/>
            </a:endParaRPr>
          </a:p>
          <a:p>
            <a:endParaRPr lang="en-US" dirty="0"/>
          </a:p>
        </p:txBody>
      </p:sp>
      <p:pic>
        <p:nvPicPr>
          <p:cNvPr id="6" name="Picture 5">
            <a:extLst>
              <a:ext uri="{FF2B5EF4-FFF2-40B4-BE49-F238E27FC236}">
                <a16:creationId xmlns:a16="http://schemas.microsoft.com/office/drawing/2014/main" id="{22141C40-2E16-5E4E-8201-D6E09E8F7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978" y="238721"/>
            <a:ext cx="7512907" cy="7360683"/>
          </a:xfrm>
          <a:prstGeom prst="rect">
            <a:avLst/>
          </a:prstGeom>
        </p:spPr>
      </p:pic>
    </p:spTree>
    <p:extLst>
      <p:ext uri="{BB962C8B-B14F-4D97-AF65-F5344CB8AC3E}">
        <p14:creationId xmlns:p14="http://schemas.microsoft.com/office/powerpoint/2010/main" val="789633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724644"/>
          </a:xfrm>
          <a:prstGeom prst="rect">
            <a:avLst/>
          </a:prstGeom>
          <a:noFill/>
        </p:spPr>
        <p:txBody>
          <a:bodyPr wrap="square" rtlCol="0">
            <a:spAutoFit/>
          </a:bodyPr>
          <a:lstStyle/>
          <a:p>
            <a:r>
              <a:rPr lang="en-US" sz="3600" dirty="0">
                <a:latin typeface="Big Caslon"/>
                <a:cs typeface="Big Caslon"/>
              </a:rPr>
              <a:t>What we want here is for you to assess both your instruction and classroom environment.</a:t>
            </a:r>
          </a:p>
          <a:p>
            <a:endParaRPr lang="en-US" sz="3600" dirty="0">
              <a:latin typeface="Big Caslon"/>
              <a:cs typeface="Big Caslon"/>
            </a:endParaRPr>
          </a:p>
          <a:p>
            <a:r>
              <a:rPr lang="en-US" sz="3600" dirty="0">
                <a:latin typeface="Big Caslon"/>
                <a:cs typeface="Big Caslon"/>
              </a:rPr>
              <a:t>Is it geared more towards how males or females tend to learn?</a:t>
            </a:r>
          </a:p>
          <a:p>
            <a:endParaRPr lang="en-US" sz="3600" dirty="0">
              <a:latin typeface="Big Caslon"/>
              <a:cs typeface="Big Caslon"/>
            </a:endParaRPr>
          </a:p>
          <a:p>
            <a:r>
              <a:rPr lang="en-US" sz="3600" dirty="0">
                <a:latin typeface="Big Caslon"/>
                <a:cs typeface="Big Caslon"/>
              </a:rPr>
              <a:t>Examples…</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4102021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832640"/>
          </a:xfrm>
          <a:prstGeom prst="rect">
            <a:avLst/>
          </a:prstGeom>
          <a:noFill/>
        </p:spPr>
        <p:txBody>
          <a:bodyPr wrap="square" rtlCol="0">
            <a:spAutoFit/>
          </a:bodyPr>
          <a:lstStyle/>
          <a:p>
            <a:r>
              <a:rPr lang="en-US" sz="3600" dirty="0">
                <a:latin typeface="Big Caslon"/>
                <a:cs typeface="Big Caslon"/>
              </a:rPr>
              <a:t>-Movement</a:t>
            </a:r>
          </a:p>
          <a:p>
            <a:r>
              <a:rPr lang="en-US" sz="3600" dirty="0">
                <a:latin typeface="Big Caslon"/>
                <a:cs typeface="Big Caslon"/>
              </a:rPr>
              <a:t>-Use of visuals, charts, graphs, </a:t>
            </a:r>
            <a:r>
              <a:rPr lang="en-US" sz="3600" dirty="0" err="1">
                <a:latin typeface="Big Caslon"/>
                <a:cs typeface="Big Caslon"/>
              </a:rPr>
              <a:t>etc</a:t>
            </a:r>
            <a:endParaRPr lang="en-US" sz="3600" dirty="0">
              <a:latin typeface="Big Caslon"/>
              <a:cs typeface="Big Caslon"/>
            </a:endParaRPr>
          </a:p>
          <a:p>
            <a:r>
              <a:rPr lang="en-US" sz="3600" dirty="0">
                <a:latin typeface="Big Caslon"/>
                <a:cs typeface="Big Caslon"/>
              </a:rPr>
              <a:t>-Verbal instructions</a:t>
            </a:r>
          </a:p>
          <a:p>
            <a:r>
              <a:rPr lang="en-US" sz="3600" dirty="0">
                <a:latin typeface="Big Caslon"/>
                <a:cs typeface="Big Caslon"/>
              </a:rPr>
              <a:t>-Pictures on your walls</a:t>
            </a:r>
          </a:p>
          <a:p>
            <a:r>
              <a:rPr lang="en-US" sz="3600" dirty="0">
                <a:latin typeface="Big Caslon"/>
                <a:cs typeface="Big Caslon"/>
              </a:rPr>
              <a:t>-Leads in the stories you read to your class</a:t>
            </a:r>
          </a:p>
          <a:p>
            <a:r>
              <a:rPr lang="en-US" sz="3600" dirty="0">
                <a:latin typeface="Big Caslon"/>
                <a:cs typeface="Big Caslon"/>
              </a:rPr>
              <a:t>-Consistent behavior standards for both sexes</a:t>
            </a:r>
          </a:p>
          <a:p>
            <a:r>
              <a:rPr lang="en-US" sz="3600" dirty="0">
                <a:latin typeface="Big Caslon"/>
                <a:cs typeface="Big Caslon"/>
              </a:rPr>
              <a:t>-Competition vs cooperation activities</a:t>
            </a:r>
          </a:p>
          <a:p>
            <a:r>
              <a:rPr lang="en-US" sz="3600" dirty="0">
                <a:latin typeface="Big Caslon"/>
                <a:cs typeface="Big Caslon"/>
              </a:rPr>
              <a:t>-Vocabulary</a:t>
            </a:r>
          </a:p>
          <a:p>
            <a:r>
              <a:rPr lang="en-US" sz="3600" dirty="0">
                <a:latin typeface="Big Caslon"/>
                <a:cs typeface="Big Caslon"/>
              </a:rPr>
              <a:t>-Types of stories…action vs reflection</a:t>
            </a:r>
          </a:p>
          <a:p>
            <a:r>
              <a:rPr lang="en-US" sz="3600" dirty="0">
                <a:latin typeface="Big Caslon"/>
                <a:cs typeface="Big Caslon"/>
              </a:rPr>
              <a:t>-Pace of class</a:t>
            </a:r>
          </a:p>
          <a:p>
            <a:r>
              <a:rPr lang="en-US" sz="3600" dirty="0">
                <a:latin typeface="Big Caslon"/>
                <a:cs typeface="Big Caslon"/>
              </a:rPr>
              <a:t>-Order/</a:t>
            </a:r>
            <a:r>
              <a:rPr lang="en-US" sz="3600" dirty="0" err="1">
                <a:latin typeface="Big Caslon"/>
                <a:cs typeface="Big Caslon"/>
              </a:rPr>
              <a:t>sturcture</a:t>
            </a:r>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633319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7386638"/>
          </a:xfrm>
          <a:prstGeom prst="rect">
            <a:avLst/>
          </a:prstGeom>
          <a:noFill/>
        </p:spPr>
        <p:txBody>
          <a:bodyPr wrap="square" rtlCol="0">
            <a:spAutoFit/>
          </a:bodyPr>
          <a:lstStyle/>
          <a:p>
            <a:r>
              <a:rPr lang="en-US" sz="3600" dirty="0">
                <a:latin typeface="Big Caslon"/>
                <a:cs typeface="Big Caslon"/>
              </a:rPr>
              <a:t>-Examples (sports)</a:t>
            </a:r>
          </a:p>
          <a:p>
            <a:r>
              <a:rPr lang="en-US" sz="3600" dirty="0">
                <a:latin typeface="Big Caslon"/>
                <a:cs typeface="Big Caslon"/>
              </a:rPr>
              <a:t>-Historical figures you refer to</a:t>
            </a:r>
          </a:p>
          <a:p>
            <a:r>
              <a:rPr lang="en-US" sz="3600" dirty="0">
                <a:latin typeface="Big Caslon"/>
                <a:cs typeface="Big Caslon"/>
              </a:rPr>
              <a:t>-Directions…males 1-3, females 1-5</a:t>
            </a:r>
          </a:p>
          <a:p>
            <a:r>
              <a:rPr lang="en-US" sz="3600" dirty="0">
                <a:latin typeface="Big Caslon"/>
                <a:cs typeface="Big Caslon"/>
              </a:rPr>
              <a:t>-Behavioral expectations</a:t>
            </a:r>
          </a:p>
          <a:p>
            <a:endParaRPr lang="en-US" sz="3600" dirty="0">
              <a:latin typeface="Big Caslon"/>
              <a:cs typeface="Big Caslon"/>
            </a:endParaRPr>
          </a:p>
          <a:p>
            <a:r>
              <a:rPr lang="en-US" sz="3600" dirty="0">
                <a:latin typeface="Big Caslon"/>
                <a:cs typeface="Big Caslon"/>
              </a:rPr>
              <a:t>Some of these can easily fit into either category. Don’t worry about that.</a:t>
            </a:r>
          </a:p>
          <a:p>
            <a:endParaRPr lang="en-US" sz="3600" dirty="0">
              <a:latin typeface="Big Caslon"/>
              <a:cs typeface="Big Caslon"/>
            </a:endParaRPr>
          </a:p>
          <a:p>
            <a:r>
              <a:rPr lang="en-US" sz="3600" dirty="0">
                <a:latin typeface="Big Caslon"/>
                <a:cs typeface="Big Caslon"/>
              </a:rPr>
              <a:t>Pace for example…</a:t>
            </a: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535388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7386638"/>
          </a:xfrm>
          <a:prstGeom prst="rect">
            <a:avLst/>
          </a:prstGeom>
          <a:noFill/>
        </p:spPr>
        <p:txBody>
          <a:bodyPr wrap="square" rtlCol="0">
            <a:spAutoFit/>
          </a:bodyPr>
          <a:lstStyle/>
          <a:p>
            <a:r>
              <a:rPr lang="en-US" sz="3600" dirty="0">
                <a:latin typeface="Big Caslon"/>
                <a:cs typeface="Big Caslon"/>
              </a:rPr>
              <a:t>Look at your lessons and determine if they have movement, require listening extended listening, etc..</a:t>
            </a:r>
          </a:p>
          <a:p>
            <a:endParaRPr lang="en-US" sz="3600" dirty="0">
              <a:latin typeface="Big Caslon"/>
              <a:cs typeface="Big Caslon"/>
            </a:endParaRPr>
          </a:p>
          <a:p>
            <a:r>
              <a:rPr lang="en-US" sz="3600" dirty="0">
                <a:latin typeface="Big Caslon"/>
                <a:cs typeface="Big Caslon"/>
              </a:rPr>
              <a:t>Also, ask a colleague to come to your room and help you determine if the environment is more beneficial to one gender or another.</a:t>
            </a: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5932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832640"/>
          </a:xfrm>
          <a:prstGeom prst="rect">
            <a:avLst/>
          </a:prstGeom>
          <a:noFill/>
        </p:spPr>
        <p:txBody>
          <a:bodyPr wrap="square" rtlCol="0">
            <a:spAutoFit/>
          </a:bodyPr>
          <a:lstStyle/>
          <a:p>
            <a:r>
              <a:rPr lang="en-US" sz="3600" dirty="0">
                <a:latin typeface="Big Caslon"/>
                <a:cs typeface="Big Caslon"/>
              </a:rPr>
              <a:t>We have ideas, view points, opinions, etc. </a:t>
            </a:r>
          </a:p>
          <a:p>
            <a:endParaRPr lang="en-US" sz="3600" dirty="0">
              <a:latin typeface="Big Caslon"/>
              <a:cs typeface="Big Caslon"/>
            </a:endParaRPr>
          </a:p>
          <a:p>
            <a:r>
              <a:rPr lang="en-US" sz="3600" dirty="0">
                <a:latin typeface="Big Caslon"/>
                <a:cs typeface="Big Caslon"/>
              </a:rPr>
              <a:t>But we never claim to have the “answer.”</a:t>
            </a:r>
          </a:p>
          <a:p>
            <a:endParaRPr lang="en-US" sz="3600" dirty="0">
              <a:latin typeface="Big Caslon"/>
              <a:cs typeface="Big Caslon"/>
            </a:endParaRPr>
          </a:p>
          <a:p>
            <a:r>
              <a:rPr lang="en-US" sz="3600" dirty="0">
                <a:latin typeface="Big Caslon"/>
                <a:cs typeface="Big Caslon"/>
              </a:rPr>
              <a:t>So with that in mind, was there anything we said yesterday that you disagreed with, had questions about, etc.?</a:t>
            </a: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81512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3508653"/>
          </a:xfrm>
          <a:prstGeom prst="rect">
            <a:avLst/>
          </a:prstGeom>
          <a:noFill/>
        </p:spPr>
        <p:txBody>
          <a:bodyPr wrap="square" rtlCol="0">
            <a:spAutoFit/>
          </a:bodyPr>
          <a:lstStyle/>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pic>
        <p:nvPicPr>
          <p:cNvPr id="2" name="Picture 1">
            <a:extLst>
              <a:ext uri="{FF2B5EF4-FFF2-40B4-BE49-F238E27FC236}">
                <a16:creationId xmlns:a16="http://schemas.microsoft.com/office/drawing/2014/main" id="{24FD0782-7422-9241-BD65-65A2D2ED6494}"/>
              </a:ext>
            </a:extLst>
          </p:cNvPr>
          <p:cNvPicPr>
            <a:picLocks noChangeAspect="1"/>
          </p:cNvPicPr>
          <p:nvPr/>
        </p:nvPicPr>
        <p:blipFill>
          <a:blip r:embed="rId2"/>
          <a:stretch>
            <a:fillRect/>
          </a:stretch>
        </p:blipFill>
        <p:spPr>
          <a:xfrm>
            <a:off x="360823" y="238722"/>
            <a:ext cx="8433377" cy="5622251"/>
          </a:xfrm>
          <a:prstGeom prst="rect">
            <a:avLst/>
          </a:prstGeom>
        </p:spPr>
      </p:pic>
    </p:spTree>
    <p:extLst>
      <p:ext uri="{BB962C8B-B14F-4D97-AF65-F5344CB8AC3E}">
        <p14:creationId xmlns:p14="http://schemas.microsoft.com/office/powerpoint/2010/main" val="1448367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3508653"/>
          </a:xfrm>
          <a:prstGeom prst="rect">
            <a:avLst/>
          </a:prstGeom>
          <a:noFill/>
        </p:spPr>
        <p:txBody>
          <a:bodyPr wrap="square" rtlCol="0">
            <a:spAutoFit/>
          </a:bodyPr>
          <a:lstStyle/>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pic>
        <p:nvPicPr>
          <p:cNvPr id="2" name="Picture 1">
            <a:extLst>
              <a:ext uri="{FF2B5EF4-FFF2-40B4-BE49-F238E27FC236}">
                <a16:creationId xmlns:a16="http://schemas.microsoft.com/office/drawing/2014/main" id="{A62FEF6A-9FB5-5549-94D0-821F00C8C54F}"/>
              </a:ext>
            </a:extLst>
          </p:cNvPr>
          <p:cNvPicPr>
            <a:picLocks noChangeAspect="1"/>
          </p:cNvPicPr>
          <p:nvPr/>
        </p:nvPicPr>
        <p:blipFill>
          <a:blip r:embed="rId2"/>
          <a:stretch>
            <a:fillRect/>
          </a:stretch>
        </p:blipFill>
        <p:spPr>
          <a:xfrm>
            <a:off x="780570" y="493264"/>
            <a:ext cx="7593883" cy="5695412"/>
          </a:xfrm>
          <a:prstGeom prst="rect">
            <a:avLst/>
          </a:prstGeom>
        </p:spPr>
      </p:pic>
    </p:spTree>
    <p:extLst>
      <p:ext uri="{BB962C8B-B14F-4D97-AF65-F5344CB8AC3E}">
        <p14:creationId xmlns:p14="http://schemas.microsoft.com/office/powerpoint/2010/main" val="2090081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1661993"/>
          </a:xfrm>
          <a:prstGeom prst="rect">
            <a:avLst/>
          </a:prstGeom>
          <a:noFill/>
        </p:spPr>
        <p:txBody>
          <a:bodyPr wrap="square" rtlCol="0">
            <a:spAutoFit/>
          </a:bodyPr>
          <a:lstStyle/>
          <a:p>
            <a:r>
              <a:rPr lang="en-US" sz="3600" dirty="0">
                <a:latin typeface="Big Caslon"/>
                <a:cs typeface="Big Caslon"/>
              </a:rPr>
              <a:t>Turn to section #3 in your Portfolios</a:t>
            </a:r>
            <a:r>
              <a:rPr lang="en-US" sz="2400" dirty="0">
                <a:latin typeface="Big Caslon"/>
                <a:cs typeface="Big Caslon"/>
              </a:rPr>
              <a:t>.</a:t>
            </a:r>
          </a:p>
          <a:p>
            <a:endParaRPr lang="en-US" sz="2400" dirty="0">
              <a:latin typeface="Big Caslon"/>
              <a:cs typeface="Big Caslon"/>
            </a:endParaRPr>
          </a:p>
          <a:p>
            <a:endParaRPr lang="en-US" sz="2400" dirty="0">
              <a:latin typeface="Big Caslon"/>
              <a:cs typeface="Big Caslon"/>
            </a:endParaRPr>
          </a:p>
          <a:p>
            <a:endParaRPr lang="en-US" dirty="0"/>
          </a:p>
        </p:txBody>
      </p:sp>
      <p:pic>
        <p:nvPicPr>
          <p:cNvPr id="3" name="Picture 2">
            <a:extLst>
              <a:ext uri="{FF2B5EF4-FFF2-40B4-BE49-F238E27FC236}">
                <a16:creationId xmlns:a16="http://schemas.microsoft.com/office/drawing/2014/main" id="{BD8DEA52-882A-F544-863B-F3EA9C690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29" y="449452"/>
            <a:ext cx="9410629" cy="10203120"/>
          </a:xfrm>
          <a:prstGeom prst="rect">
            <a:avLst/>
          </a:prstGeom>
        </p:spPr>
      </p:pic>
    </p:spTree>
    <p:extLst>
      <p:ext uri="{BB962C8B-B14F-4D97-AF65-F5344CB8AC3E}">
        <p14:creationId xmlns:p14="http://schemas.microsoft.com/office/powerpoint/2010/main" val="1476916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278642"/>
          </a:xfrm>
          <a:prstGeom prst="rect">
            <a:avLst/>
          </a:prstGeom>
          <a:noFill/>
        </p:spPr>
        <p:txBody>
          <a:bodyPr wrap="square" rtlCol="0">
            <a:spAutoFit/>
          </a:bodyPr>
          <a:lstStyle/>
          <a:p>
            <a:r>
              <a:rPr lang="en-US" sz="3600" dirty="0">
                <a:latin typeface="Big Caslon"/>
                <a:cs typeface="Big Caslon"/>
              </a:rPr>
              <a:t>We want you to create 2 actions that you believe will close the gap on 2 of the measurements you selected.</a:t>
            </a:r>
          </a:p>
          <a:p>
            <a:endParaRPr lang="en-US" sz="3600" dirty="0">
              <a:latin typeface="Big Caslon"/>
              <a:cs typeface="Big Caslon"/>
            </a:endParaRPr>
          </a:p>
          <a:p>
            <a:r>
              <a:rPr lang="en-US" sz="3600" dirty="0">
                <a:latin typeface="Big Caslon"/>
                <a:cs typeface="Big Caslon"/>
              </a:rPr>
              <a:t>One action for one of the measurements and another action for another measurement.</a:t>
            </a:r>
          </a:p>
          <a:p>
            <a:endParaRPr lang="en-US" sz="3600" dirty="0">
              <a:latin typeface="Big Caslon"/>
              <a:cs typeface="Big Caslon"/>
            </a:endParaRPr>
          </a:p>
          <a:p>
            <a:r>
              <a:rPr lang="en-US" sz="3600" dirty="0">
                <a:latin typeface="Big Caslon"/>
                <a:cs typeface="Big Caslon"/>
              </a:rPr>
              <a:t>Pick the measurements that you believe you can have the greatest impact upon in your class.</a:t>
            </a:r>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430219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724644"/>
          </a:xfrm>
          <a:prstGeom prst="rect">
            <a:avLst/>
          </a:prstGeom>
          <a:noFill/>
        </p:spPr>
        <p:txBody>
          <a:bodyPr wrap="square" rtlCol="0">
            <a:spAutoFit/>
          </a:bodyPr>
          <a:lstStyle/>
          <a:p>
            <a:r>
              <a:rPr lang="en-US" sz="3600" dirty="0">
                <a:latin typeface="Big Caslon"/>
                <a:cs typeface="Big Caslon"/>
              </a:rPr>
              <a:t>Going back to our previous example about the teacher who sent 5 boys to the office in that two week period in September. </a:t>
            </a:r>
          </a:p>
          <a:p>
            <a:endParaRPr lang="en-US" sz="3600" dirty="0">
              <a:latin typeface="Big Caslon"/>
              <a:cs typeface="Big Caslon"/>
            </a:endParaRPr>
          </a:p>
          <a:p>
            <a:r>
              <a:rPr lang="en-US" sz="3600" dirty="0">
                <a:latin typeface="Big Caslon"/>
                <a:cs typeface="Big Caslon"/>
              </a:rPr>
              <a:t>We talked about looking at dates and times of day that these students were sent to the office. </a:t>
            </a:r>
          </a:p>
          <a:p>
            <a:endParaRPr lang="en-US" sz="3600" dirty="0">
              <a:latin typeface="Big Caslon"/>
              <a:cs typeface="Big Caslon"/>
            </a:endParaRPr>
          </a:p>
          <a:p>
            <a:r>
              <a:rPr lang="en-US" sz="3600" dirty="0">
                <a:latin typeface="Big Caslon"/>
                <a:cs typeface="Big Caslon"/>
              </a:rPr>
              <a:t>This can be very useful information in creating and implementing your action.</a:t>
            </a:r>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77409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170646"/>
          </a:xfrm>
          <a:prstGeom prst="rect">
            <a:avLst/>
          </a:prstGeom>
          <a:noFill/>
        </p:spPr>
        <p:txBody>
          <a:bodyPr wrap="square" rtlCol="0">
            <a:spAutoFit/>
          </a:bodyPr>
          <a:lstStyle/>
          <a:p>
            <a:r>
              <a:rPr lang="en-US" sz="3600" dirty="0">
                <a:latin typeface="Big Caslon"/>
                <a:cs typeface="Big Caslon"/>
              </a:rPr>
              <a:t>For example, if you found that these office referrals were happening right after their lunch recess, you might think about creating an activity which helps the boys calm down.</a:t>
            </a:r>
          </a:p>
          <a:p>
            <a:endParaRPr lang="en-US" sz="3600" dirty="0">
              <a:latin typeface="Big Caslon"/>
              <a:cs typeface="Big Caslon"/>
            </a:endParaRPr>
          </a:p>
          <a:p>
            <a:r>
              <a:rPr lang="en-US" sz="3600" dirty="0">
                <a:latin typeface="Big Caslon"/>
                <a:cs typeface="Big Caslon"/>
              </a:rPr>
              <a:t>Some movement, but controlled and give them time to readjust to the being back in the classroom.</a:t>
            </a:r>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50090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170646"/>
          </a:xfrm>
          <a:prstGeom prst="rect">
            <a:avLst/>
          </a:prstGeom>
          <a:noFill/>
        </p:spPr>
        <p:txBody>
          <a:bodyPr wrap="square" rtlCol="0">
            <a:spAutoFit/>
          </a:bodyPr>
          <a:lstStyle/>
          <a:p>
            <a:r>
              <a:rPr lang="en-US" sz="3600" dirty="0">
                <a:latin typeface="Big Caslon"/>
                <a:cs typeface="Big Caslon"/>
              </a:rPr>
              <a:t>The question should come up, why do we have to accommodate for these boys needs?</a:t>
            </a:r>
          </a:p>
          <a:p>
            <a:endParaRPr lang="en-US" sz="3600" dirty="0">
              <a:latin typeface="Big Caslon"/>
              <a:cs typeface="Big Caslon"/>
            </a:endParaRPr>
          </a:p>
          <a:p>
            <a:r>
              <a:rPr lang="en-US" sz="3600" dirty="0">
                <a:latin typeface="Big Caslon"/>
                <a:cs typeface="Big Caslon"/>
              </a:rPr>
              <a:t>Our answer is that having less disruptive individuals in the class benefits every student’s learning. When the teacher can focus on the lesson and not student behavior, more learning can take place.</a:t>
            </a:r>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121471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170646"/>
          </a:xfrm>
          <a:prstGeom prst="rect">
            <a:avLst/>
          </a:prstGeom>
          <a:noFill/>
        </p:spPr>
        <p:txBody>
          <a:bodyPr wrap="square" rtlCol="0">
            <a:spAutoFit/>
          </a:bodyPr>
          <a:lstStyle/>
          <a:p>
            <a:r>
              <a:rPr lang="en-US" sz="3600" dirty="0">
                <a:latin typeface="Big Caslon"/>
                <a:cs typeface="Big Caslon"/>
              </a:rPr>
              <a:t>Proposed action: What are you going to do? Provide detail.</a:t>
            </a:r>
          </a:p>
          <a:p>
            <a:endParaRPr lang="en-US" sz="3600" dirty="0">
              <a:latin typeface="Big Caslon"/>
              <a:cs typeface="Big Caslon"/>
            </a:endParaRPr>
          </a:p>
          <a:p>
            <a:r>
              <a:rPr lang="en-US" sz="3600" dirty="0">
                <a:latin typeface="Big Caslon"/>
                <a:cs typeface="Big Caslon"/>
              </a:rPr>
              <a:t>Next send it to one of us for feedback.</a:t>
            </a:r>
          </a:p>
          <a:p>
            <a:endParaRPr lang="en-US" sz="3600" dirty="0">
              <a:latin typeface="Big Caslon"/>
              <a:cs typeface="Big Caslon"/>
            </a:endParaRPr>
          </a:p>
          <a:p>
            <a:r>
              <a:rPr lang="en-US" sz="3600" dirty="0">
                <a:latin typeface="Big Caslon"/>
                <a:cs typeface="Big Caslon"/>
              </a:rPr>
              <a:t>Last name A-L, sent to Dave</a:t>
            </a:r>
          </a:p>
          <a:p>
            <a:endParaRPr lang="en-US" sz="3600" dirty="0">
              <a:latin typeface="Big Caslon"/>
              <a:cs typeface="Big Caslon"/>
            </a:endParaRPr>
          </a:p>
          <a:p>
            <a:r>
              <a:rPr lang="en-US" sz="3600" dirty="0" err="1">
                <a:latin typeface="Big Caslon"/>
                <a:cs typeface="Big Caslon"/>
              </a:rPr>
              <a:t>ddunaway@Hawaii.rr.com</a:t>
            </a:r>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4039517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539978"/>
          </a:xfrm>
          <a:prstGeom prst="rect">
            <a:avLst/>
          </a:prstGeom>
          <a:noFill/>
        </p:spPr>
        <p:txBody>
          <a:bodyPr wrap="square" rtlCol="0">
            <a:spAutoFit/>
          </a:bodyPr>
          <a:lstStyle/>
          <a:p>
            <a:r>
              <a:rPr lang="en-US" sz="3600" dirty="0">
                <a:latin typeface="Big Caslon"/>
                <a:cs typeface="Big Caslon"/>
              </a:rPr>
              <a:t>M-Z sent to Joe</a:t>
            </a:r>
          </a:p>
          <a:p>
            <a:endParaRPr lang="en-US" sz="3600" dirty="0">
              <a:latin typeface="Big Caslon"/>
              <a:cs typeface="Big Caslon"/>
            </a:endParaRPr>
          </a:p>
          <a:p>
            <a:r>
              <a:rPr lang="en-US" sz="3600" dirty="0">
                <a:latin typeface="Big Caslon"/>
                <a:cs typeface="Big Caslon"/>
                <a:hlinkClick r:id="rId2"/>
              </a:rPr>
              <a:t>joeloverde@me.com</a:t>
            </a:r>
            <a:endParaRPr lang="en-US" sz="3600" dirty="0">
              <a:latin typeface="Big Caslon"/>
              <a:cs typeface="Big Caslon"/>
            </a:endParaRPr>
          </a:p>
          <a:p>
            <a:endParaRPr lang="en-US" sz="3600" dirty="0">
              <a:latin typeface="Big Caslon"/>
              <a:cs typeface="Big Caslon"/>
            </a:endParaRPr>
          </a:p>
          <a:p>
            <a:r>
              <a:rPr lang="en-US" sz="3600" dirty="0">
                <a:latin typeface="Big Caslon"/>
                <a:cs typeface="Big Caslon"/>
              </a:rPr>
              <a:t>You will also need to share it with 2 peers. This can be team members, other teachers in the building, counselors, administrators, district support people, etc.</a:t>
            </a:r>
          </a:p>
          <a:p>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646152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4431983"/>
          </a:xfrm>
          <a:prstGeom prst="rect">
            <a:avLst/>
          </a:prstGeom>
          <a:noFill/>
        </p:spPr>
        <p:txBody>
          <a:bodyPr wrap="square" rtlCol="0">
            <a:spAutoFit/>
          </a:bodyPr>
          <a:lstStyle/>
          <a:p>
            <a:r>
              <a:rPr lang="en-US" sz="3600" dirty="0">
                <a:latin typeface="Big Caslon"/>
                <a:cs typeface="Big Caslon"/>
              </a:rPr>
              <a:t>Send them your proposed action and when you receive it, simply copy and paste it into the Portfolio.</a:t>
            </a:r>
          </a:p>
          <a:p>
            <a:endParaRPr lang="en-US" sz="3600" dirty="0">
              <a:latin typeface="Big Caslon"/>
              <a:cs typeface="Big Caslon"/>
            </a:endParaRPr>
          </a:p>
          <a:p>
            <a:r>
              <a:rPr lang="en-US" sz="3600" dirty="0">
                <a:latin typeface="Big Caslon"/>
                <a:cs typeface="Big Caslon"/>
              </a:rPr>
              <a:t>Next, reflect upon that feedback and identify any changes you may make and why.</a:t>
            </a:r>
          </a:p>
          <a:p>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117111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4616648"/>
          </a:xfrm>
          <a:prstGeom prst="rect">
            <a:avLst/>
          </a:prstGeom>
          <a:noFill/>
        </p:spPr>
        <p:txBody>
          <a:bodyPr wrap="square" rtlCol="0">
            <a:spAutoFit/>
          </a:bodyPr>
          <a:lstStyle/>
          <a:p>
            <a:r>
              <a:rPr lang="en-US" sz="3600" dirty="0">
                <a:latin typeface="Big Caslon"/>
                <a:cs typeface="Big Caslon"/>
              </a:rPr>
              <a:t>Are things changing?</a:t>
            </a:r>
          </a:p>
          <a:p>
            <a:endParaRPr lang="en-US" sz="3600" dirty="0">
              <a:latin typeface="Big Caslon"/>
              <a:cs typeface="Big Caslon"/>
            </a:endParaRPr>
          </a:p>
          <a:p>
            <a:r>
              <a:rPr lang="en-US" sz="3600" dirty="0">
                <a:latin typeface="Big Caslon"/>
                <a:cs typeface="Big Caslon"/>
              </a:rPr>
              <a:t>Look at commercials.</a:t>
            </a:r>
          </a:p>
          <a:p>
            <a:endParaRPr lang="en-US" sz="3600" dirty="0">
              <a:latin typeface="Big Caslon"/>
              <a:cs typeface="Big Caslon"/>
            </a:endParaRPr>
          </a:p>
          <a:p>
            <a:r>
              <a:rPr lang="en-US" sz="3600" dirty="0">
                <a:latin typeface="Big Caslon"/>
                <a:cs typeface="Big Caslon"/>
              </a:rPr>
              <a:t>Have you seen these…</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631409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769989"/>
          </a:xfrm>
          <a:prstGeom prst="rect">
            <a:avLst/>
          </a:prstGeom>
          <a:noFill/>
        </p:spPr>
        <p:txBody>
          <a:bodyPr wrap="square" rtlCol="0">
            <a:spAutoFit/>
          </a:bodyPr>
          <a:lstStyle/>
          <a:p>
            <a:r>
              <a:rPr lang="en-US" sz="3600" dirty="0">
                <a:latin typeface="Big Caslon"/>
                <a:cs typeface="Big Caslon"/>
              </a:rPr>
              <a:t>Turn to section #4 in your Portfolio.</a:t>
            </a: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sz="2400" dirty="0">
              <a:latin typeface="Big Caslon"/>
              <a:cs typeface="Big Caslon"/>
            </a:endParaRPr>
          </a:p>
          <a:p>
            <a:endParaRPr lang="en-US" dirty="0"/>
          </a:p>
        </p:txBody>
      </p:sp>
      <p:pic>
        <p:nvPicPr>
          <p:cNvPr id="3" name="Picture 2">
            <a:extLst>
              <a:ext uri="{FF2B5EF4-FFF2-40B4-BE49-F238E27FC236}">
                <a16:creationId xmlns:a16="http://schemas.microsoft.com/office/drawing/2014/main" id="{2B267286-75D5-5448-BFDD-957EBD59D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462" y="238722"/>
            <a:ext cx="7887321" cy="8035871"/>
          </a:xfrm>
          <a:prstGeom prst="rect">
            <a:avLst/>
          </a:prstGeom>
        </p:spPr>
      </p:pic>
    </p:spTree>
    <p:extLst>
      <p:ext uri="{BB962C8B-B14F-4D97-AF65-F5344CB8AC3E}">
        <p14:creationId xmlns:p14="http://schemas.microsoft.com/office/powerpoint/2010/main" val="3214670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539978"/>
          </a:xfrm>
          <a:prstGeom prst="rect">
            <a:avLst/>
          </a:prstGeom>
          <a:noFill/>
        </p:spPr>
        <p:txBody>
          <a:bodyPr wrap="square" rtlCol="0">
            <a:spAutoFit/>
          </a:bodyPr>
          <a:lstStyle/>
          <a:p>
            <a:r>
              <a:rPr lang="en-US" sz="3600" dirty="0">
                <a:latin typeface="Big Caslon"/>
                <a:cs typeface="Big Caslon"/>
              </a:rPr>
              <a:t>We are asking you to fill out a Case Study for each action.</a:t>
            </a:r>
          </a:p>
          <a:p>
            <a:endParaRPr lang="en-US" sz="3600" dirty="0">
              <a:latin typeface="Big Caslon"/>
              <a:cs typeface="Big Caslon"/>
            </a:endParaRPr>
          </a:p>
          <a:p>
            <a:r>
              <a:rPr lang="en-US" sz="3600" dirty="0">
                <a:latin typeface="Big Caslon"/>
                <a:cs typeface="Big Caslon"/>
              </a:rPr>
              <a:t>Date: Date or dates you implemented your action. </a:t>
            </a:r>
          </a:p>
          <a:p>
            <a:endParaRPr lang="en-US" sz="3600" dirty="0">
              <a:latin typeface="Big Caslon"/>
              <a:cs typeface="Big Caslon"/>
            </a:endParaRPr>
          </a:p>
          <a:p>
            <a:r>
              <a:rPr lang="en-US" sz="3600" dirty="0">
                <a:latin typeface="Big Caslon"/>
                <a:cs typeface="Big Caslon"/>
              </a:rPr>
              <a:t>Activity: Simply provide a name for the activity.</a:t>
            </a:r>
          </a:p>
          <a:p>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663630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093976"/>
          </a:xfrm>
          <a:prstGeom prst="rect">
            <a:avLst/>
          </a:prstGeom>
          <a:noFill/>
        </p:spPr>
        <p:txBody>
          <a:bodyPr wrap="square" rtlCol="0">
            <a:spAutoFit/>
          </a:bodyPr>
          <a:lstStyle/>
          <a:p>
            <a:r>
              <a:rPr lang="en-US" sz="3600" dirty="0">
                <a:latin typeface="Big Caslon"/>
                <a:cs typeface="Big Caslon"/>
              </a:rPr>
              <a:t>Final action: After receiving feedback from an instructor and 2 peers, write down the specifics of the action you are going to take.</a:t>
            </a:r>
          </a:p>
          <a:p>
            <a:endParaRPr lang="en-US" sz="3600" dirty="0">
              <a:latin typeface="Big Caslon"/>
              <a:cs typeface="Big Caslon"/>
            </a:endParaRPr>
          </a:p>
          <a:p>
            <a:r>
              <a:rPr lang="en-US" sz="3600" dirty="0">
                <a:latin typeface="Big Caslon"/>
                <a:cs typeface="Big Caslon"/>
              </a:rPr>
              <a:t>Results of Action: Were you able to close the gender gap that existed with this measurement (data point).</a:t>
            </a:r>
          </a:p>
          <a:p>
            <a:endParaRPr lang="en-US" sz="3600" dirty="0">
              <a:latin typeface="Big Caslon"/>
              <a:cs typeface="Big Caslon"/>
            </a:endParaRPr>
          </a:p>
          <a:p>
            <a:r>
              <a:rPr lang="en-US" sz="3600" dirty="0">
                <a:latin typeface="Big Caslon"/>
                <a:cs typeface="Big Caslon"/>
              </a:rPr>
              <a:t>Student evidence: Provide documentation </a:t>
            </a:r>
          </a:p>
          <a:p>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885404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539978"/>
          </a:xfrm>
          <a:prstGeom prst="rect">
            <a:avLst/>
          </a:prstGeom>
          <a:noFill/>
        </p:spPr>
        <p:txBody>
          <a:bodyPr wrap="square" rtlCol="0">
            <a:spAutoFit/>
          </a:bodyPr>
          <a:lstStyle/>
          <a:p>
            <a:r>
              <a:rPr lang="en-US" sz="3600" dirty="0">
                <a:latin typeface="Big Caslon"/>
                <a:cs typeface="Big Caslon"/>
              </a:rPr>
              <a:t>Evaluation: Did it work? How effective was it? Why did it work or not work? Provide some reflection here.</a:t>
            </a:r>
          </a:p>
          <a:p>
            <a:endParaRPr lang="en-US" sz="3600" dirty="0">
              <a:latin typeface="Big Caslon"/>
              <a:cs typeface="Big Caslon"/>
            </a:endParaRPr>
          </a:p>
          <a:p>
            <a:r>
              <a:rPr lang="en-US" sz="3600" dirty="0">
                <a:latin typeface="Big Caslon"/>
                <a:cs typeface="Big Caslon"/>
              </a:rPr>
              <a:t>Next Steps: So what are you going to do in the future based upon your action and the results. Use this action again, modify it, discard it?</a:t>
            </a:r>
          </a:p>
          <a:p>
            <a:endParaRPr lang="en-US" sz="24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042042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1107996"/>
          </a:xfrm>
          <a:prstGeom prst="rect">
            <a:avLst/>
          </a:prstGeom>
          <a:noFill/>
        </p:spPr>
        <p:txBody>
          <a:bodyPr wrap="square" rtlCol="0">
            <a:spAutoFit/>
          </a:bodyPr>
          <a:lstStyle/>
          <a:p>
            <a:endParaRPr lang="en-US" sz="2400" dirty="0">
              <a:latin typeface="Big Caslon"/>
              <a:cs typeface="Big Caslon"/>
            </a:endParaRPr>
          </a:p>
          <a:p>
            <a:endParaRPr lang="en-US" sz="2400" dirty="0">
              <a:latin typeface="Big Caslon"/>
              <a:cs typeface="Big Caslon"/>
            </a:endParaRPr>
          </a:p>
          <a:p>
            <a:endParaRPr lang="en-US" dirty="0"/>
          </a:p>
        </p:txBody>
      </p:sp>
      <p:pic>
        <p:nvPicPr>
          <p:cNvPr id="3" name="Picture 2">
            <a:extLst>
              <a:ext uri="{FF2B5EF4-FFF2-40B4-BE49-F238E27FC236}">
                <a16:creationId xmlns:a16="http://schemas.microsoft.com/office/drawing/2014/main" id="{A7E526CD-9B9C-C34A-88B0-F4575C72A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71" y="-387459"/>
            <a:ext cx="9034196" cy="10399363"/>
          </a:xfrm>
          <a:prstGeom prst="rect">
            <a:avLst/>
          </a:prstGeom>
        </p:spPr>
      </p:pic>
    </p:spTree>
    <p:extLst>
      <p:ext uri="{BB962C8B-B14F-4D97-AF65-F5344CB8AC3E}">
        <p14:creationId xmlns:p14="http://schemas.microsoft.com/office/powerpoint/2010/main" val="2816517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215991"/>
          </a:xfrm>
          <a:prstGeom prst="rect">
            <a:avLst/>
          </a:prstGeom>
          <a:noFill/>
        </p:spPr>
        <p:txBody>
          <a:bodyPr wrap="square" rtlCol="0">
            <a:spAutoFit/>
          </a:bodyPr>
          <a:lstStyle/>
          <a:p>
            <a:r>
              <a:rPr lang="en-US" sz="3600" dirty="0">
                <a:latin typeface="Big Caslon"/>
                <a:cs typeface="Big Caslon"/>
              </a:rPr>
              <a:t>Turn to section #5 in your Portfolios.</a:t>
            </a:r>
          </a:p>
          <a:p>
            <a:endParaRPr lang="en-US" sz="3600" dirty="0">
              <a:latin typeface="Big Caslon"/>
              <a:cs typeface="Big Caslon"/>
            </a:endParaRPr>
          </a:p>
          <a:p>
            <a:endParaRPr lang="en-US" sz="2400" dirty="0">
              <a:latin typeface="Big Caslon"/>
              <a:cs typeface="Big Caslon"/>
            </a:endParaRPr>
          </a:p>
          <a:p>
            <a:endParaRPr lang="en-US" sz="2400" dirty="0">
              <a:latin typeface="Big Caslon"/>
              <a:cs typeface="Big Caslon"/>
            </a:endParaRPr>
          </a:p>
          <a:p>
            <a:endParaRPr lang="en-US" dirty="0"/>
          </a:p>
        </p:txBody>
      </p:sp>
      <p:pic>
        <p:nvPicPr>
          <p:cNvPr id="3" name="Picture 2">
            <a:extLst>
              <a:ext uri="{FF2B5EF4-FFF2-40B4-BE49-F238E27FC236}">
                <a16:creationId xmlns:a16="http://schemas.microsoft.com/office/drawing/2014/main" id="{630DC745-E5A7-EA43-BB0C-163A58FAE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17" y="564186"/>
            <a:ext cx="8341246" cy="11623729"/>
          </a:xfrm>
          <a:prstGeom prst="rect">
            <a:avLst/>
          </a:prstGeom>
        </p:spPr>
      </p:pic>
    </p:spTree>
    <p:extLst>
      <p:ext uri="{BB962C8B-B14F-4D97-AF65-F5344CB8AC3E}">
        <p14:creationId xmlns:p14="http://schemas.microsoft.com/office/powerpoint/2010/main" val="1181742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724644"/>
          </a:xfrm>
          <a:prstGeom prst="rect">
            <a:avLst/>
          </a:prstGeom>
          <a:noFill/>
        </p:spPr>
        <p:txBody>
          <a:bodyPr wrap="square" rtlCol="0">
            <a:spAutoFit/>
          </a:bodyPr>
          <a:lstStyle/>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In this section we are looking for a culminating reflection.</a:t>
            </a:r>
          </a:p>
          <a:p>
            <a:endParaRPr lang="en-US" sz="3600"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Here is where you will reflect upon not the individual actions you took, but rather on what you learned in the class about the gender gap and how it impacts learning in your classroom. Also, how it impacted your teaching.</a:t>
            </a:r>
            <a:endParaRPr lang="en-US" sz="2400" dirty="0">
              <a:latin typeface="Big Caslon Medium" panose="02000603090000020003" pitchFamily="2" charset="-79"/>
              <a:cs typeface="Big Caslon Medium" panose="02000603090000020003" pitchFamily="2" charset="-79"/>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169413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170646"/>
          </a:xfrm>
          <a:prstGeom prst="rect">
            <a:avLst/>
          </a:prstGeom>
          <a:noFill/>
        </p:spPr>
        <p:txBody>
          <a:bodyPr wrap="square" rtlCol="0">
            <a:spAutoFit/>
          </a:bodyPr>
          <a:lstStyle/>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This section is probably the most important one for the OCISS office.</a:t>
            </a:r>
          </a:p>
          <a:p>
            <a:endParaRPr lang="en-US" sz="3600"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Here is where they can see the learning and benefit of the class in providing the professional develop they want each participant to have.</a:t>
            </a:r>
          </a:p>
          <a:p>
            <a:pPr marL="742950" indent="-742950">
              <a:buAutoNum type="arabicPeriod"/>
            </a:pPr>
            <a:endParaRPr lang="en-US" sz="3600" b="1" dirty="0">
              <a:solidFill>
                <a:srgbClr val="316DC0"/>
              </a:solidFill>
              <a:latin typeface="Al Nile" pitchFamily="2" charset="-78"/>
              <a:ea typeface="Baskerville SemiBold" panose="02020502070401020303" pitchFamily="18" charset="0"/>
              <a:cs typeface="Al Nile" pitchFamily="2" charset="-78"/>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136542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278642"/>
          </a:xfrm>
          <a:prstGeom prst="rect">
            <a:avLst/>
          </a:prstGeom>
          <a:noFill/>
        </p:spPr>
        <p:txBody>
          <a:bodyPr wrap="square" rtlCol="0">
            <a:spAutoFit/>
          </a:bodyPr>
          <a:lstStyle/>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Both yesterdays and todays presentations will be on our website and available for you to download.</a:t>
            </a:r>
          </a:p>
          <a:p>
            <a:endParaRPr lang="en-US" sz="3600"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We will also be sending out the guidelines the OCISS sent us in regards to the requirements in the Portfolio. You can refer to them as you are completing your Portfolio.</a:t>
            </a:r>
          </a:p>
          <a:p>
            <a:pPr marL="742950" indent="-742950">
              <a:buAutoNum type="arabicPeriod"/>
            </a:pPr>
            <a:endParaRPr lang="en-US" sz="3600" b="1" dirty="0">
              <a:solidFill>
                <a:srgbClr val="316DC0"/>
              </a:solidFill>
              <a:latin typeface="Al Nile" pitchFamily="2" charset="-78"/>
              <a:ea typeface="Baskerville SemiBold" panose="02020502070401020303" pitchFamily="18" charset="0"/>
              <a:cs typeface="Al Nile" pitchFamily="2" charset="-78"/>
            </a:endParaRPr>
          </a:p>
          <a:p>
            <a:pPr marL="742950" indent="-742950">
              <a:buAutoNum type="arabicPeriod"/>
            </a:pPr>
            <a:endParaRPr lang="en-US" sz="3600" b="1" dirty="0">
              <a:solidFill>
                <a:srgbClr val="316DC0"/>
              </a:solidFill>
              <a:latin typeface="Al Nile" pitchFamily="2" charset="-78"/>
              <a:ea typeface="Baskerville SemiBold" panose="02020502070401020303" pitchFamily="18" charset="0"/>
              <a:cs typeface="Al Nile" pitchFamily="2" charset="-78"/>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647004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5170646"/>
          </a:xfrm>
          <a:prstGeom prst="rect">
            <a:avLst/>
          </a:prstGeom>
          <a:noFill/>
        </p:spPr>
        <p:txBody>
          <a:bodyPr wrap="square" rtlCol="0">
            <a:spAutoFit/>
          </a:bodyPr>
          <a:lstStyle/>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Our next meeting is scheduled for September 12</a:t>
            </a:r>
            <a:r>
              <a:rPr lang="en-US" sz="3600" baseline="30000" dirty="0">
                <a:latin typeface="Big Caslon Medium" panose="02000603090000020003" pitchFamily="2" charset="-79"/>
                <a:ea typeface="Baskerville SemiBold" panose="02020502070401020303" pitchFamily="18" charset="0"/>
                <a:cs typeface="Big Caslon Medium" panose="02000603090000020003" pitchFamily="2" charset="-79"/>
              </a:rPr>
              <a:t>th</a:t>
            </a:r>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a:t>
            </a:r>
          </a:p>
          <a:p>
            <a:endParaRPr lang="en-US" sz="3600"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At this time, we do not know if that will be held at Jarrett Middle School or will be held via </a:t>
            </a:r>
            <a:r>
              <a:rPr lang="en-US" sz="3600" dirty="0" err="1">
                <a:latin typeface="Big Caslon Medium" panose="02000603090000020003" pitchFamily="2" charset="-79"/>
                <a:ea typeface="Baskerville SemiBold" panose="02020502070401020303" pitchFamily="18" charset="0"/>
                <a:cs typeface="Big Caslon Medium" panose="02000603090000020003" pitchFamily="2" charset="-79"/>
              </a:rPr>
              <a:t>Webex</a:t>
            </a:r>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a:t>
            </a:r>
          </a:p>
          <a:p>
            <a:pPr marL="742950" indent="-742950">
              <a:buAutoNum type="arabicPeriod"/>
            </a:pPr>
            <a:endParaRPr lang="en-US" sz="3600" b="1" dirty="0">
              <a:solidFill>
                <a:srgbClr val="316DC0"/>
              </a:solidFill>
              <a:latin typeface="Al Nile" pitchFamily="2" charset="-78"/>
              <a:ea typeface="Baskerville SemiBold" panose="02020502070401020303" pitchFamily="18" charset="0"/>
              <a:cs typeface="Al Nile" pitchFamily="2" charset="-78"/>
            </a:endParaRPr>
          </a:p>
          <a:p>
            <a:pPr marL="742950" indent="-742950">
              <a:buAutoNum type="arabicPeriod"/>
            </a:pPr>
            <a:endParaRPr lang="en-US" sz="3600" b="1" dirty="0">
              <a:latin typeface="Big Caslon Medium" panose="02000603090000020003" pitchFamily="2" charset="-79"/>
              <a:ea typeface="Baskerville SemiBold" panose="02020502070401020303" pitchFamily="18" charset="0"/>
              <a:cs typeface="Big Caslon Medium" panose="02000603090000020003" pitchFamily="2" charset="-79"/>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417992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1846659"/>
          </a:xfrm>
          <a:prstGeom prst="rect">
            <a:avLst/>
          </a:prstGeom>
          <a:noFill/>
        </p:spPr>
        <p:txBody>
          <a:bodyPr wrap="square" rtlCol="0">
            <a:spAutoFit/>
          </a:bodyPr>
          <a:lstStyle/>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pic>
        <p:nvPicPr>
          <p:cNvPr id="2" name="Picture 1">
            <a:extLst>
              <a:ext uri="{FF2B5EF4-FFF2-40B4-BE49-F238E27FC236}">
                <a16:creationId xmlns:a16="http://schemas.microsoft.com/office/drawing/2014/main" id="{738F9386-CDBC-9B4E-B4BD-CDD7BAD237F4}"/>
              </a:ext>
            </a:extLst>
          </p:cNvPr>
          <p:cNvPicPr>
            <a:picLocks noChangeAspect="1"/>
          </p:cNvPicPr>
          <p:nvPr/>
        </p:nvPicPr>
        <p:blipFill>
          <a:blip r:embed="rId2"/>
          <a:stretch>
            <a:fillRect/>
          </a:stretch>
        </p:blipFill>
        <p:spPr>
          <a:xfrm>
            <a:off x="392278" y="705078"/>
            <a:ext cx="8370468" cy="4704203"/>
          </a:xfrm>
          <a:prstGeom prst="rect">
            <a:avLst/>
          </a:prstGeom>
        </p:spPr>
      </p:pic>
    </p:spTree>
    <p:extLst>
      <p:ext uri="{BB962C8B-B14F-4D97-AF65-F5344CB8AC3E}">
        <p14:creationId xmlns:p14="http://schemas.microsoft.com/office/powerpoint/2010/main" val="929448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6278642"/>
          </a:xfrm>
          <a:prstGeom prst="rect">
            <a:avLst/>
          </a:prstGeom>
          <a:noFill/>
        </p:spPr>
        <p:txBody>
          <a:bodyPr wrap="square" rtlCol="0">
            <a:spAutoFit/>
          </a:bodyPr>
          <a:lstStyle/>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We want to thank you all again for your understanding and patience as we navigate through these unprecedented times.</a:t>
            </a:r>
          </a:p>
          <a:p>
            <a:endParaRPr lang="en-US"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Our biggest concern is that you all feel comfortable in knowing what is expected in the Portfolio.</a:t>
            </a:r>
          </a:p>
          <a:p>
            <a:endParaRPr lang="en-US"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You are already working hard enough and don’t need to have to do anything over.</a:t>
            </a:r>
          </a:p>
          <a:p>
            <a:pPr marL="742950" indent="-742950">
              <a:buAutoNum type="arabicPeriod"/>
            </a:pPr>
            <a:endParaRPr lang="en-US" sz="3600" b="1" dirty="0">
              <a:latin typeface="Big Caslon Medium" panose="02000603090000020003" pitchFamily="2" charset="-79"/>
              <a:ea typeface="Baskerville SemiBold" panose="02020502070401020303" pitchFamily="18" charset="0"/>
              <a:cs typeface="Big Caslon Medium" panose="02000603090000020003" pitchFamily="2" charset="-79"/>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2709258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3508653"/>
          </a:xfrm>
          <a:prstGeom prst="rect">
            <a:avLst/>
          </a:prstGeom>
          <a:noFill/>
        </p:spPr>
        <p:txBody>
          <a:bodyPr wrap="square" rtlCol="0">
            <a:spAutoFit/>
          </a:bodyPr>
          <a:lstStyle/>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So if you have any questions or concerns at all, please email Joe at: </a:t>
            </a:r>
            <a:r>
              <a:rPr lang="en-US" sz="3600" dirty="0" err="1">
                <a:latin typeface="Big Caslon Medium" panose="02000603090000020003" pitchFamily="2" charset="-79"/>
                <a:ea typeface="Baskerville SemiBold" panose="02020502070401020303" pitchFamily="18" charset="0"/>
                <a:cs typeface="Big Caslon Medium" panose="02000603090000020003" pitchFamily="2" charset="-79"/>
              </a:rPr>
              <a:t>joeloverde@me.com</a:t>
            </a:r>
            <a:endParaRPr lang="en-US" sz="3600" dirty="0">
              <a:latin typeface="Big Caslon Medium" panose="02000603090000020003" pitchFamily="2" charset="-79"/>
              <a:ea typeface="Baskerville SemiBold" panose="02020502070401020303" pitchFamily="18" charset="0"/>
              <a:cs typeface="Big Caslon Medium" panose="02000603090000020003" pitchFamily="2" charset="-79"/>
            </a:endParaRPr>
          </a:p>
          <a:p>
            <a:endParaRPr lang="en-US" sz="3600" dirty="0">
              <a:latin typeface="Big Caslon Medium" panose="02000603090000020003" pitchFamily="2" charset="-79"/>
              <a:ea typeface="Baskerville SemiBold" panose="02020502070401020303" pitchFamily="18" charset="0"/>
              <a:cs typeface="Big Caslon Medium" panose="02000603090000020003" pitchFamily="2" charset="-79"/>
            </a:endParaRPr>
          </a:p>
          <a:p>
            <a:r>
              <a:rPr lang="en-US" sz="3600" dirty="0">
                <a:latin typeface="Big Caslon Medium" panose="02000603090000020003" pitchFamily="2" charset="-79"/>
                <a:ea typeface="Baskerville SemiBold" panose="02020502070401020303" pitchFamily="18" charset="0"/>
                <a:cs typeface="Big Caslon Medium" panose="02000603090000020003" pitchFamily="2" charset="-79"/>
              </a:rPr>
              <a:t>See you in September!!!!</a:t>
            </a:r>
          </a:p>
          <a:p>
            <a:pPr marL="742950" indent="-742950">
              <a:buAutoNum type="arabicPeriod"/>
            </a:pPr>
            <a:endParaRPr lang="en-US" sz="3600" b="1" dirty="0">
              <a:latin typeface="Big Caslon Medium" panose="02000603090000020003" pitchFamily="2" charset="-79"/>
              <a:ea typeface="Baskerville SemiBold" panose="02020502070401020303" pitchFamily="18" charset="0"/>
              <a:cs typeface="Big Caslon Medium" panose="02000603090000020003" pitchFamily="2" charset="-79"/>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786451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1846659"/>
          </a:xfrm>
          <a:prstGeom prst="rect">
            <a:avLst/>
          </a:prstGeom>
          <a:noFill/>
        </p:spPr>
        <p:txBody>
          <a:bodyPr wrap="square" rtlCol="0">
            <a:spAutoFit/>
          </a:bodyPr>
          <a:lstStyle/>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pic>
        <p:nvPicPr>
          <p:cNvPr id="3" name="Picture 2">
            <a:extLst>
              <a:ext uri="{FF2B5EF4-FFF2-40B4-BE49-F238E27FC236}">
                <a16:creationId xmlns:a16="http://schemas.microsoft.com/office/drawing/2014/main" id="{7ED67751-8206-4948-8785-A96320BF8EA2}"/>
              </a:ext>
            </a:extLst>
          </p:cNvPr>
          <p:cNvPicPr>
            <a:picLocks noChangeAspect="1"/>
          </p:cNvPicPr>
          <p:nvPr/>
        </p:nvPicPr>
        <p:blipFill>
          <a:blip r:embed="rId2"/>
          <a:stretch>
            <a:fillRect/>
          </a:stretch>
        </p:blipFill>
        <p:spPr>
          <a:xfrm>
            <a:off x="360400" y="352540"/>
            <a:ext cx="8434224" cy="4721449"/>
          </a:xfrm>
          <a:prstGeom prst="rect">
            <a:avLst/>
          </a:prstGeom>
        </p:spPr>
      </p:pic>
    </p:spTree>
    <p:extLst>
      <p:ext uri="{BB962C8B-B14F-4D97-AF65-F5344CB8AC3E}">
        <p14:creationId xmlns:p14="http://schemas.microsoft.com/office/powerpoint/2010/main" val="276666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4062651"/>
          </a:xfrm>
          <a:prstGeom prst="rect">
            <a:avLst/>
          </a:prstGeom>
          <a:noFill/>
        </p:spPr>
        <p:txBody>
          <a:bodyPr wrap="square" rtlCol="0">
            <a:spAutoFit/>
          </a:bodyPr>
          <a:lstStyle/>
          <a:p>
            <a:r>
              <a:rPr lang="en-US" sz="3600" dirty="0">
                <a:latin typeface="Big Caslon"/>
                <a:cs typeface="Big Caslon"/>
              </a:rPr>
              <a:t>The changes are also occurring in other aspects of our society.</a:t>
            </a: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pic>
        <p:nvPicPr>
          <p:cNvPr id="2" name="Picture 1">
            <a:extLst>
              <a:ext uri="{FF2B5EF4-FFF2-40B4-BE49-F238E27FC236}">
                <a16:creationId xmlns:a16="http://schemas.microsoft.com/office/drawing/2014/main" id="{01572E07-7BF5-1042-B2B0-41ACB85FDBF1}"/>
              </a:ext>
            </a:extLst>
          </p:cNvPr>
          <p:cNvPicPr>
            <a:picLocks noChangeAspect="1"/>
          </p:cNvPicPr>
          <p:nvPr/>
        </p:nvPicPr>
        <p:blipFill>
          <a:blip r:embed="rId2"/>
          <a:stretch>
            <a:fillRect/>
          </a:stretch>
        </p:blipFill>
        <p:spPr>
          <a:xfrm>
            <a:off x="482036" y="1850575"/>
            <a:ext cx="8345911" cy="3977348"/>
          </a:xfrm>
          <a:prstGeom prst="rect">
            <a:avLst/>
          </a:prstGeom>
        </p:spPr>
      </p:pic>
    </p:spTree>
    <p:extLst>
      <p:ext uri="{BB962C8B-B14F-4D97-AF65-F5344CB8AC3E}">
        <p14:creationId xmlns:p14="http://schemas.microsoft.com/office/powerpoint/2010/main" val="312271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2954655"/>
          </a:xfrm>
          <a:prstGeom prst="rect">
            <a:avLst/>
          </a:prstGeom>
          <a:noFill/>
        </p:spPr>
        <p:txBody>
          <a:bodyPr wrap="square" rtlCol="0">
            <a:spAutoFit/>
          </a:bodyPr>
          <a:lstStyle/>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pic>
        <p:nvPicPr>
          <p:cNvPr id="5" name="Picture 4">
            <a:extLst>
              <a:ext uri="{FF2B5EF4-FFF2-40B4-BE49-F238E27FC236}">
                <a16:creationId xmlns:a16="http://schemas.microsoft.com/office/drawing/2014/main" id="{AABF3961-9370-1244-AB1D-6129581E3811}"/>
              </a:ext>
            </a:extLst>
          </p:cNvPr>
          <p:cNvPicPr>
            <a:picLocks noChangeAspect="1"/>
          </p:cNvPicPr>
          <p:nvPr/>
        </p:nvPicPr>
        <p:blipFill>
          <a:blip r:embed="rId2"/>
          <a:stretch>
            <a:fillRect/>
          </a:stretch>
        </p:blipFill>
        <p:spPr>
          <a:xfrm>
            <a:off x="421328" y="527295"/>
            <a:ext cx="8312368" cy="5332163"/>
          </a:xfrm>
          <a:prstGeom prst="rect">
            <a:avLst/>
          </a:prstGeom>
        </p:spPr>
      </p:pic>
    </p:spTree>
    <p:extLst>
      <p:ext uri="{BB962C8B-B14F-4D97-AF65-F5344CB8AC3E}">
        <p14:creationId xmlns:p14="http://schemas.microsoft.com/office/powerpoint/2010/main" val="44506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17" y="238722"/>
            <a:ext cx="8696391" cy="4893647"/>
          </a:xfrm>
          <a:prstGeom prst="rect">
            <a:avLst/>
          </a:prstGeom>
          <a:noFill/>
        </p:spPr>
        <p:txBody>
          <a:bodyPr wrap="square" rtlCol="0">
            <a:spAutoFit/>
          </a:bodyPr>
          <a:lstStyle/>
          <a:p>
            <a:r>
              <a:rPr lang="en-US" sz="3600" dirty="0">
                <a:latin typeface="Big Caslon"/>
                <a:cs typeface="Big Caslon"/>
              </a:rPr>
              <a:t>Change tends to happen very slowly.</a:t>
            </a:r>
          </a:p>
          <a:p>
            <a:endParaRPr lang="en-US" b="1" dirty="0"/>
          </a:p>
          <a:p>
            <a:r>
              <a:rPr lang="en-US" sz="3600" dirty="0">
                <a:latin typeface="Big Caslon Medium" panose="02000603090000020003" pitchFamily="2" charset="-79"/>
                <a:cs typeface="Big Caslon Medium" panose="02000603090000020003" pitchFamily="2" charset="-79"/>
              </a:rPr>
              <a:t>What percentage of CEOs of the Fortune 500 companies are women, based on the magazine's 2020 list. </a:t>
            </a:r>
          </a:p>
          <a:p>
            <a:endParaRPr lang="en-US" sz="3600" dirty="0">
              <a:latin typeface="Big Caslon Medium" panose="02000603090000020003" pitchFamily="2" charset="-79"/>
              <a:cs typeface="Big Caslon Medium" panose="02000603090000020003" pitchFamily="2" charset="-79"/>
            </a:endParaRPr>
          </a:p>
          <a:p>
            <a:endParaRPr lang="en-US" sz="3600" dirty="0">
              <a:latin typeface="Big Caslon"/>
              <a:cs typeface="Big Caslon"/>
            </a:endParaRPr>
          </a:p>
          <a:p>
            <a:endParaRPr lang="en-US" sz="3600" dirty="0">
              <a:latin typeface="Big Caslon"/>
              <a:cs typeface="Big Caslon"/>
            </a:endParaRPr>
          </a:p>
          <a:p>
            <a:endParaRPr lang="en-US" sz="2400" dirty="0">
              <a:latin typeface="Big Caslon"/>
              <a:cs typeface="Big Caslon"/>
            </a:endParaRPr>
          </a:p>
          <a:p>
            <a:endParaRPr lang="en-US" dirty="0"/>
          </a:p>
        </p:txBody>
      </p:sp>
    </p:spTree>
    <p:extLst>
      <p:ext uri="{BB962C8B-B14F-4D97-AF65-F5344CB8AC3E}">
        <p14:creationId xmlns:p14="http://schemas.microsoft.com/office/powerpoint/2010/main" val="32586937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30240</TotalTime>
  <Words>1566</Words>
  <Application>Microsoft Macintosh PowerPoint</Application>
  <PresentationFormat>On-screen Show (4:3)</PresentationFormat>
  <Paragraphs>263</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Al Nile</vt:lpstr>
      <vt:lpstr>Baskerville SemiBold</vt:lpstr>
      <vt:lpstr>Big Caslon</vt:lpstr>
      <vt:lpstr>Big Caslon Medium</vt:lpstr>
      <vt:lpstr>Calibri</vt:lpstr>
      <vt:lpstr>News Gothic MT</vt:lpstr>
      <vt:lpstr>Wingdings 2</vt:lpstr>
      <vt:lpstr>Breeze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LoVerde Group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LO VERDE</dc:creator>
  <cp:lastModifiedBy>Microsoft Office User</cp:lastModifiedBy>
  <cp:revision>907</cp:revision>
  <dcterms:created xsi:type="dcterms:W3CDTF">2013-05-06T15:13:37Z</dcterms:created>
  <dcterms:modified xsi:type="dcterms:W3CDTF">2020-06-11T16:00:22Z</dcterms:modified>
</cp:coreProperties>
</file>