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7" r:id="rId3"/>
    <p:sldId id="273" r:id="rId4"/>
    <p:sldId id="274" r:id="rId5"/>
    <p:sldId id="272" r:id="rId6"/>
    <p:sldId id="276" r:id="rId7"/>
    <p:sldId id="275" r:id="rId8"/>
    <p:sldId id="282" r:id="rId9"/>
    <p:sldId id="326" r:id="rId10"/>
    <p:sldId id="277" r:id="rId11"/>
    <p:sldId id="279" r:id="rId12"/>
    <p:sldId id="281" r:id="rId13"/>
    <p:sldId id="258" r:id="rId14"/>
    <p:sldId id="259" r:id="rId15"/>
    <p:sldId id="260" r:id="rId16"/>
    <p:sldId id="262" r:id="rId17"/>
    <p:sldId id="261" r:id="rId18"/>
    <p:sldId id="263" r:id="rId19"/>
    <p:sldId id="286" r:id="rId20"/>
    <p:sldId id="305" r:id="rId21"/>
    <p:sldId id="327" r:id="rId22"/>
    <p:sldId id="306" r:id="rId23"/>
    <p:sldId id="328" r:id="rId24"/>
    <p:sldId id="285" r:id="rId25"/>
    <p:sldId id="265" r:id="rId26"/>
    <p:sldId id="266" r:id="rId27"/>
    <p:sldId id="267" r:id="rId28"/>
    <p:sldId id="269" r:id="rId29"/>
    <p:sldId id="270" r:id="rId30"/>
    <p:sldId id="271" r:id="rId31"/>
    <p:sldId id="283" r:id="rId32"/>
    <p:sldId id="284" r:id="rId33"/>
    <p:sldId id="290" r:id="rId34"/>
    <p:sldId id="287" r:id="rId35"/>
    <p:sldId id="291" r:id="rId36"/>
    <p:sldId id="292" r:id="rId37"/>
    <p:sldId id="293" r:id="rId38"/>
    <p:sldId id="294" r:id="rId39"/>
    <p:sldId id="295" r:id="rId40"/>
    <p:sldId id="296" r:id="rId41"/>
    <p:sldId id="297" r:id="rId42"/>
    <p:sldId id="298" r:id="rId43"/>
    <p:sldId id="307" r:id="rId44"/>
    <p:sldId id="299" r:id="rId45"/>
    <p:sldId id="300" r:id="rId46"/>
    <p:sldId id="301" r:id="rId47"/>
    <p:sldId id="302" r:id="rId48"/>
    <p:sldId id="303" r:id="rId49"/>
    <p:sldId id="308" r:id="rId50"/>
    <p:sldId id="329" r:id="rId51"/>
    <p:sldId id="330" r:id="rId52"/>
    <p:sldId id="332" r:id="rId53"/>
    <p:sldId id="331" r:id="rId54"/>
    <p:sldId id="304" r:id="rId55"/>
    <p:sldId id="333" r:id="rId56"/>
    <p:sldId id="334" r:id="rId57"/>
    <p:sldId id="309" r:id="rId58"/>
    <p:sldId id="288" r:id="rId59"/>
    <p:sldId id="310" r:id="rId60"/>
    <p:sldId id="311" r:id="rId61"/>
    <p:sldId id="313" r:id="rId62"/>
    <p:sldId id="314" r:id="rId63"/>
    <p:sldId id="315" r:id="rId64"/>
    <p:sldId id="316" r:id="rId65"/>
    <p:sldId id="318" r:id="rId66"/>
    <p:sldId id="317" r:id="rId67"/>
    <p:sldId id="319" r:id="rId68"/>
    <p:sldId id="321" r:id="rId69"/>
    <p:sldId id="322" r:id="rId70"/>
    <p:sldId id="323" r:id="rId71"/>
    <p:sldId id="324" r:id="rId72"/>
    <p:sldId id="335" r:id="rId73"/>
    <p:sldId id="336" r:id="rId74"/>
    <p:sldId id="337" r:id="rId75"/>
    <p:sldId id="338" r:id="rId76"/>
    <p:sldId id="339" r:id="rId77"/>
    <p:sldId id="340" r:id="rId78"/>
    <p:sldId id="325" r:id="rId79"/>
    <p:sldId id="341"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6DC0"/>
    <a:srgbClr val="6E6FC0"/>
    <a:srgbClr val="FF8E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091"/>
    <p:restoredTop sz="94643"/>
  </p:normalViewPr>
  <p:slideViewPr>
    <p:cSldViewPr snapToGrid="0" snapToObjects="1">
      <p:cViewPr varScale="1">
        <p:scale>
          <a:sx n="82" d="100"/>
          <a:sy n="82" d="100"/>
        </p:scale>
        <p:origin x="-120" y="-4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266783-ACD6-774A-8B2C-EDAAE1ACF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2BEB6F1-B0C1-E34A-A6C8-3F31D38754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634645-FDFE-E340-96A4-EBA8A1CD0799}"/>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5" name="Footer Placeholder 4">
            <a:extLst>
              <a:ext uri="{FF2B5EF4-FFF2-40B4-BE49-F238E27FC236}">
                <a16:creationId xmlns="" xmlns:a16="http://schemas.microsoft.com/office/drawing/2014/main" id="{1BC9405B-E8B0-794A-AF56-D336BD4D0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DBAF035-AD57-4648-AB17-D49665EC9AB4}"/>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3274100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0B428E-8612-1140-AD06-DBC80A1739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AEA15C5-CBB1-544F-AAA8-4F2AD59483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3153F3-B6FC-BA46-9E42-ACF41DBB221F}"/>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5" name="Footer Placeholder 4">
            <a:extLst>
              <a:ext uri="{FF2B5EF4-FFF2-40B4-BE49-F238E27FC236}">
                <a16:creationId xmlns="" xmlns:a16="http://schemas.microsoft.com/office/drawing/2014/main" id="{92B20A6D-7E26-DB44-A13A-F6649AD0B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039A39-4F46-BB49-8E09-BF811EB8E8F5}"/>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359898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1306AAD-BCEC-5742-AB47-F885E9516C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472599E-5E2D-CC40-8707-E085CDF7B3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0FA93E-8282-4F4C-A019-E85BADDBE836}"/>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5" name="Footer Placeholder 4">
            <a:extLst>
              <a:ext uri="{FF2B5EF4-FFF2-40B4-BE49-F238E27FC236}">
                <a16:creationId xmlns="" xmlns:a16="http://schemas.microsoft.com/office/drawing/2014/main" id="{9D1E03A3-1A74-6B47-A393-9EF6DE1D6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508F71-F52E-D94C-AE05-70BA1ED7562A}"/>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972521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ABAF4-E094-B54D-A1A4-3E910DAAF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B15B8BD-2B4F-D048-A53F-242C844043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FFE6FE-FF5E-6C40-BBA3-9C90BEF25C99}"/>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5" name="Footer Placeholder 4">
            <a:extLst>
              <a:ext uri="{FF2B5EF4-FFF2-40B4-BE49-F238E27FC236}">
                <a16:creationId xmlns="" xmlns:a16="http://schemas.microsoft.com/office/drawing/2014/main" id="{F1F8AD20-E905-8D45-B59C-7A93C9042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CFF9135-D67A-2C49-8BC8-660B716888F8}"/>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1910639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34C31B-FF88-2349-9C33-2FFA218BC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7E224E6-6611-4C4C-982A-9472E99F8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67F5C0F-2B70-454C-A5AB-3199CDC08AA4}"/>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5" name="Footer Placeholder 4">
            <a:extLst>
              <a:ext uri="{FF2B5EF4-FFF2-40B4-BE49-F238E27FC236}">
                <a16:creationId xmlns="" xmlns:a16="http://schemas.microsoft.com/office/drawing/2014/main" id="{ECAEDFC8-CDF6-DE41-9EEC-E1874E680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3B8342-7FF7-F143-8E66-7CF8EE97012D}"/>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247715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53F33F-6E16-EF49-B478-2EFC19023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2FBC0B6-4843-E84A-A6EC-7866D975A4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216DBE-C0FF-2A4A-8B5E-1E3479D810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C3788BD-966D-1249-A1E9-29B3E1636F1A}"/>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6" name="Footer Placeholder 5">
            <a:extLst>
              <a:ext uri="{FF2B5EF4-FFF2-40B4-BE49-F238E27FC236}">
                <a16:creationId xmlns="" xmlns:a16="http://schemas.microsoft.com/office/drawing/2014/main" id="{DFD1C726-A565-E241-B2CE-BBDE40867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9A1F47B-A748-8140-B6B5-821B43E2539D}"/>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2836646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B903CC-5013-AD43-BB03-E28647E2B4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AE47F4C-073C-6249-BB66-952E8657F0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414CFFA-F2F4-CD4A-B571-4BB9FEC9A5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FB6BED1-8638-DC43-90F4-D6329B014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9082759-8936-0245-B87E-F03586E987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F224EE0-7014-4345-B568-1ADD1B90AD34}"/>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8" name="Footer Placeholder 7">
            <a:extLst>
              <a:ext uri="{FF2B5EF4-FFF2-40B4-BE49-F238E27FC236}">
                <a16:creationId xmlns="" xmlns:a16="http://schemas.microsoft.com/office/drawing/2014/main" id="{F0BCDC10-420A-4B4B-84C9-74E30E413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FCFAAD7-D082-0C4F-8BB5-4BF70CD973CA}"/>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2174590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4E54FA-80B0-DF46-9475-943CFA0D45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2F5B043-123A-684A-A81A-F0C1F385A8FB}"/>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4" name="Footer Placeholder 3">
            <a:extLst>
              <a:ext uri="{FF2B5EF4-FFF2-40B4-BE49-F238E27FC236}">
                <a16:creationId xmlns="" xmlns:a16="http://schemas.microsoft.com/office/drawing/2014/main" id="{6683DE1C-E967-3042-96AE-11BF5A200A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8B8E032-1F89-534B-9F67-04815BD87E7F}"/>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8122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3F9A650-9EF0-F04B-8279-0E99EBA5ECC5}"/>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3" name="Footer Placeholder 2">
            <a:extLst>
              <a:ext uri="{FF2B5EF4-FFF2-40B4-BE49-F238E27FC236}">
                <a16:creationId xmlns="" xmlns:a16="http://schemas.microsoft.com/office/drawing/2014/main" id="{D7A83337-C452-7F47-A8B0-C968D02675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2BF8412-9CCF-8243-B121-DA1918B9BD49}"/>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7362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D7FD76-5BFA-E944-A708-0098AAB45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01961AA-BCB0-D74B-97FB-2A5A18111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4164ED3-B4D9-E647-A3CD-C6E33344F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02CEEB3-3494-994B-9770-1987C25F11BC}"/>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6" name="Footer Placeholder 5">
            <a:extLst>
              <a:ext uri="{FF2B5EF4-FFF2-40B4-BE49-F238E27FC236}">
                <a16:creationId xmlns="" xmlns:a16="http://schemas.microsoft.com/office/drawing/2014/main" id="{7D1FA26D-91BA-2D44-972A-58EC9904E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72263BD-5733-794B-9166-0E8F6383DF9E}"/>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159940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EA450-50BC-934C-ADBD-C7D750566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8E92763-8D87-634E-9FD1-7E68F79F09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6119EAB-EAF2-3E44-9BE1-74784B0BF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C103963-F053-CF41-937B-09656D939C37}"/>
              </a:ext>
            </a:extLst>
          </p:cNvPr>
          <p:cNvSpPr>
            <a:spLocks noGrp="1"/>
          </p:cNvSpPr>
          <p:nvPr>
            <p:ph type="dt" sz="half" idx="10"/>
          </p:nvPr>
        </p:nvSpPr>
        <p:spPr/>
        <p:txBody>
          <a:bodyPr/>
          <a:lstStyle/>
          <a:p>
            <a:fld id="{F7BA328D-095F-AD40-B674-742B373F5729}" type="datetimeFigureOut">
              <a:rPr lang="en-US" smtClean="0"/>
              <a:t>6/5/20</a:t>
            </a:fld>
            <a:endParaRPr lang="en-US"/>
          </a:p>
        </p:txBody>
      </p:sp>
      <p:sp>
        <p:nvSpPr>
          <p:cNvPr id="6" name="Footer Placeholder 5">
            <a:extLst>
              <a:ext uri="{FF2B5EF4-FFF2-40B4-BE49-F238E27FC236}">
                <a16:creationId xmlns="" xmlns:a16="http://schemas.microsoft.com/office/drawing/2014/main" id="{C134206D-89ED-C049-8583-4D4944BCA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DAFE7ED-C564-3B4E-AE51-135573DF0E4F}"/>
              </a:ext>
            </a:extLst>
          </p:cNvPr>
          <p:cNvSpPr>
            <a:spLocks noGrp="1"/>
          </p:cNvSpPr>
          <p:nvPr>
            <p:ph type="sldNum" sz="quarter" idx="12"/>
          </p:nvPr>
        </p:nvSpPr>
        <p:spPr/>
        <p:txBody>
          <a:bodyPr/>
          <a:lstStyle/>
          <a:p>
            <a:fld id="{551F23D7-25A1-1342-A9A7-2F299B2211E4}" type="slidenum">
              <a:rPr lang="en-US" smtClean="0"/>
              <a:t>‹#›</a:t>
            </a:fld>
            <a:endParaRPr lang="en-US"/>
          </a:p>
        </p:txBody>
      </p:sp>
    </p:spTree>
    <p:extLst>
      <p:ext uri="{BB962C8B-B14F-4D97-AF65-F5344CB8AC3E}">
        <p14:creationId xmlns:p14="http://schemas.microsoft.com/office/powerpoint/2010/main" val="8653249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26DC8CC-5EF7-3945-80A9-CF447E992A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59098D2-34B3-7547-8ADE-0AC7E5C402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6E96AF0-38D5-9B44-B153-FBA3EF2EF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A328D-095F-AD40-B674-742B373F5729}" type="datetimeFigureOut">
              <a:rPr lang="en-US" smtClean="0"/>
              <a:t>6/5/20</a:t>
            </a:fld>
            <a:endParaRPr lang="en-US"/>
          </a:p>
        </p:txBody>
      </p:sp>
      <p:sp>
        <p:nvSpPr>
          <p:cNvPr id="5" name="Footer Placeholder 4">
            <a:extLst>
              <a:ext uri="{FF2B5EF4-FFF2-40B4-BE49-F238E27FC236}">
                <a16:creationId xmlns="" xmlns:a16="http://schemas.microsoft.com/office/drawing/2014/main" id="{475ADA24-2CF1-8243-A706-C8B8705AB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A14B07E-9CE6-0042-BE5C-5E68594F76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F23D7-25A1-1342-A9A7-2F299B2211E4}" type="slidenum">
              <a:rPr lang="en-US" smtClean="0"/>
              <a:t>‹#›</a:t>
            </a:fld>
            <a:endParaRPr lang="en-US"/>
          </a:p>
        </p:txBody>
      </p:sp>
    </p:spTree>
    <p:extLst>
      <p:ext uri="{BB962C8B-B14F-4D97-AF65-F5344CB8AC3E}">
        <p14:creationId xmlns:p14="http://schemas.microsoft.com/office/powerpoint/2010/main" val="9381060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orestandards.org/Math/Content/6/NS/C/5/"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orestandards.org/Math/Content/6/NS/C/5/"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324535"/>
          </a:xfrm>
          <a:prstGeom prst="rect">
            <a:avLst/>
          </a:prstGeom>
          <a:noFill/>
        </p:spPr>
        <p:txBody>
          <a:bodyPr wrap="square" rtlCol="0">
            <a:spAutoFit/>
          </a:bodyPr>
          <a:lstStyle/>
          <a:p>
            <a:pPr algn="ctr"/>
            <a:r>
              <a:rPr lang="en-US" sz="7200" b="1" dirty="0">
                <a:solidFill>
                  <a:srgbClr val="316DC0"/>
                </a:solidFill>
                <a:latin typeface="Al Nile" pitchFamily="2" charset="-78"/>
                <a:cs typeface="Al Nile" pitchFamily="2" charset="-78"/>
              </a:rPr>
              <a:t>WELCOME</a:t>
            </a:r>
          </a:p>
          <a:p>
            <a:pPr algn="ctr"/>
            <a:endParaRPr lang="en-US" sz="2800" b="1" dirty="0">
              <a:solidFill>
                <a:srgbClr val="316DC0"/>
              </a:solidFill>
              <a:latin typeface="Al Nile" pitchFamily="2" charset="-78"/>
              <a:cs typeface="Al Nile" pitchFamily="2" charset="-78"/>
            </a:endParaRPr>
          </a:p>
          <a:p>
            <a:pPr algn="ctr"/>
            <a:r>
              <a:rPr lang="en-US" sz="4800" b="1" dirty="0">
                <a:solidFill>
                  <a:srgbClr val="316DC0"/>
                </a:solidFill>
                <a:latin typeface="Al Nile" pitchFamily="2" charset="-78"/>
                <a:cs typeface="Al Nile" pitchFamily="2" charset="-78"/>
              </a:rPr>
              <a:t>Deconstructing Standards/Objectives:</a:t>
            </a:r>
          </a:p>
          <a:p>
            <a:pPr algn="ctr"/>
            <a:r>
              <a:rPr lang="en-US" sz="4800" b="1" dirty="0">
                <a:solidFill>
                  <a:srgbClr val="316DC0"/>
                </a:solidFill>
                <a:latin typeface="Al Nile" pitchFamily="2" charset="-78"/>
                <a:cs typeface="Al Nile" pitchFamily="2" charset="-78"/>
              </a:rPr>
              <a:t>How to Create Learning Targets</a:t>
            </a:r>
          </a:p>
          <a:p>
            <a:pPr algn="ctr"/>
            <a:endParaRPr lang="en-US" sz="4800" b="1" dirty="0">
              <a:solidFill>
                <a:srgbClr val="316DC0"/>
              </a:solidFill>
              <a:latin typeface="Al Nile" pitchFamily="2" charset="-78"/>
              <a:cs typeface="Al Nile" pitchFamily="2" charset="-78"/>
            </a:endParaRPr>
          </a:p>
          <a:p>
            <a:pPr algn="ctr"/>
            <a:r>
              <a:rPr lang="en-US" sz="4800" b="1" dirty="0">
                <a:solidFill>
                  <a:srgbClr val="316DC0"/>
                </a:solidFill>
                <a:latin typeface="Al Nile" pitchFamily="2" charset="-78"/>
                <a:cs typeface="Al Nile" pitchFamily="2" charset="-78"/>
              </a:rPr>
              <a:t>DOE # IS </a:t>
            </a:r>
            <a:r>
              <a:rPr lang="en-US" sz="4800" b="1" dirty="0">
                <a:solidFill>
                  <a:srgbClr val="316DC0"/>
                </a:solidFill>
                <a:latin typeface="Baskerville SemiBold" panose="02020502070401020303" pitchFamily="18" charset="0"/>
                <a:ea typeface="Baskerville SemiBold" panose="02020502070401020303" pitchFamily="18" charset="0"/>
                <a:cs typeface="Al Nile" pitchFamily="2" charset="-78"/>
              </a:rPr>
              <a:t>185559</a:t>
            </a:r>
            <a:endParaRPr lang="en-US" sz="4800" b="1" dirty="0">
              <a:solidFill>
                <a:srgbClr val="316DC0"/>
              </a:solidFill>
              <a:latin typeface="Baskerville SemiBold" panose="02020502070401020303" pitchFamily="18" charset="0"/>
              <a:ea typeface="Baskerville SemiBold" panose="02020502070401020303" pitchFamily="18" charset="0"/>
              <a:cs typeface="Baghdad" pitchFamily="2" charset="-78"/>
            </a:endParaRPr>
          </a:p>
          <a:p>
            <a:pPr algn="ctr"/>
            <a:endParaRPr lang="en-US" sz="4800" b="1" dirty="0">
              <a:solidFill>
                <a:srgbClr val="316DC0"/>
              </a:solidFill>
              <a:latin typeface="Al Nile" pitchFamily="2" charset="-78"/>
              <a:cs typeface="Al Nile" pitchFamily="2" charset="-78"/>
            </a:endParaRPr>
          </a:p>
        </p:txBody>
      </p:sp>
    </p:spTree>
    <p:extLst>
      <p:ext uri="{BB962C8B-B14F-4D97-AF65-F5344CB8AC3E}">
        <p14:creationId xmlns:p14="http://schemas.microsoft.com/office/powerpoint/2010/main" val="22160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938992"/>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6" name="Picture 5">
            <a:extLst>
              <a:ext uri="{FF2B5EF4-FFF2-40B4-BE49-F238E27FC236}">
                <a16:creationId xmlns="" xmlns:a16="http://schemas.microsoft.com/office/drawing/2014/main" id="{D0B42649-E6FE-1F40-98B4-9B4C4B572E2A}"/>
              </a:ext>
            </a:extLst>
          </p:cNvPr>
          <p:cNvPicPr>
            <a:picLocks noChangeAspect="1"/>
          </p:cNvPicPr>
          <p:nvPr/>
        </p:nvPicPr>
        <p:blipFill>
          <a:blip r:embed="rId2"/>
          <a:stretch>
            <a:fillRect/>
          </a:stretch>
        </p:blipFill>
        <p:spPr>
          <a:xfrm>
            <a:off x="1767465" y="0"/>
            <a:ext cx="8011965" cy="6858000"/>
          </a:xfrm>
          <a:prstGeom prst="rect">
            <a:avLst/>
          </a:prstGeom>
        </p:spPr>
      </p:pic>
    </p:spTree>
    <p:extLst>
      <p:ext uri="{BB962C8B-B14F-4D97-AF65-F5344CB8AC3E}">
        <p14:creationId xmlns:p14="http://schemas.microsoft.com/office/powerpoint/2010/main" val="231350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863417"/>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What is the value of the red shape in each sequence.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A=</a:t>
            </a:r>
          </a:p>
          <a:p>
            <a:r>
              <a:rPr lang="en-US" sz="4000" b="1" dirty="0">
                <a:solidFill>
                  <a:srgbClr val="316DC0"/>
                </a:solidFill>
                <a:latin typeface="Al Nile" pitchFamily="2" charset="-78"/>
                <a:ea typeface="Baskerville SemiBold" panose="02020502070401020303" pitchFamily="18" charset="0"/>
                <a:cs typeface="Al Nile" pitchFamily="2" charset="-78"/>
              </a:rPr>
              <a:t>B=</a:t>
            </a:r>
          </a:p>
          <a:p>
            <a:r>
              <a:rPr lang="en-US" sz="4000" b="1" dirty="0">
                <a:solidFill>
                  <a:srgbClr val="316DC0"/>
                </a:solidFill>
                <a:latin typeface="Al Nile" pitchFamily="2" charset="-78"/>
                <a:ea typeface="Baskerville SemiBold" panose="02020502070401020303" pitchFamily="18" charset="0"/>
                <a:cs typeface="Al Nile" pitchFamily="2" charset="-78"/>
              </a:rPr>
              <a:t>C=</a:t>
            </a:r>
          </a:p>
          <a:p>
            <a:r>
              <a:rPr lang="en-US" sz="4000" b="1" dirty="0">
                <a:solidFill>
                  <a:srgbClr val="316DC0"/>
                </a:solidFill>
                <a:latin typeface="Al Nile" pitchFamily="2" charset="-78"/>
                <a:ea typeface="Baskerville SemiBold" panose="02020502070401020303" pitchFamily="18" charset="0"/>
                <a:cs typeface="Al Nile" pitchFamily="2" charset="-78"/>
              </a:rPr>
              <a:t>D=</a:t>
            </a:r>
          </a:p>
          <a:p>
            <a:r>
              <a:rPr lang="en-US" sz="4000" b="1" dirty="0">
                <a:solidFill>
                  <a:srgbClr val="316DC0"/>
                </a:solidFill>
                <a:latin typeface="Al Nile" pitchFamily="2" charset="-78"/>
                <a:ea typeface="Baskerville SemiBold" panose="02020502070401020303" pitchFamily="18" charset="0"/>
                <a:cs typeface="Al Nile" pitchFamily="2" charset="-78"/>
              </a:rPr>
              <a:t>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324624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632311"/>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A=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a:t>
            </a:r>
          </a:p>
          <a:p>
            <a:r>
              <a:rPr lang="en-US" sz="4000" b="1" dirty="0">
                <a:solidFill>
                  <a:srgbClr val="316DC0"/>
                </a:solidFill>
                <a:latin typeface="Al Nile" pitchFamily="2" charset="-78"/>
                <a:ea typeface="Baskerville SemiBold" panose="02020502070401020303" pitchFamily="18" charset="0"/>
                <a:cs typeface="Al Nile" pitchFamily="2" charset="-78"/>
              </a:rPr>
              <a:t>B=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20</a:t>
            </a:r>
          </a:p>
          <a:p>
            <a:r>
              <a:rPr lang="en-US" sz="4000" b="1" dirty="0">
                <a:solidFill>
                  <a:srgbClr val="316DC0"/>
                </a:solidFill>
                <a:latin typeface="Al Nile" pitchFamily="2" charset="-78"/>
                <a:ea typeface="Baskerville SemiBold" panose="02020502070401020303" pitchFamily="18" charset="0"/>
                <a:cs typeface="Al Nile" pitchFamily="2" charset="-78"/>
              </a:rPr>
              <a:t>C=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43</a:t>
            </a:r>
          </a:p>
          <a:p>
            <a:r>
              <a:rPr lang="en-US" sz="4000" b="1" dirty="0">
                <a:solidFill>
                  <a:srgbClr val="316DC0"/>
                </a:solidFill>
                <a:latin typeface="Al Nile" pitchFamily="2" charset="-78"/>
                <a:ea typeface="Baskerville SemiBold" panose="02020502070401020303" pitchFamily="18" charset="0"/>
                <a:cs typeface="Al Nile" pitchFamily="2" charset="-78"/>
              </a:rPr>
              <a:t>D=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16</a:t>
            </a:r>
          </a:p>
          <a:p>
            <a:r>
              <a:rPr lang="en-US" sz="4000" b="1" dirty="0">
                <a:solidFill>
                  <a:srgbClr val="316DC0"/>
                </a:solidFill>
                <a:latin typeface="Al Nile" pitchFamily="2" charset="-78"/>
                <a:ea typeface="Baskerville SemiBold" panose="02020502070401020303" pitchFamily="18" charset="0"/>
                <a:cs typeface="Al Nile" pitchFamily="2" charset="-78"/>
              </a:rPr>
              <a:t>E=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27.5</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949602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247864"/>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Deconstructing standards is very similar to how you approach any problem.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All problems can seem overwhelming at first. </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But, if you break it down in understandable parts and then begin addressing each of those parts, the problem can be solved or the challenged accomplished. </a:t>
            </a: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557703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016758"/>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Have any of you ever planned a surprise party for someone?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It can sound like a great idea until you begin to plan it and then it can seem overwhelming.</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So how do you break it down…</a:t>
            </a: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554753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478970"/>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-When to have it? Day/time</a:t>
            </a:r>
          </a:p>
          <a:p>
            <a:r>
              <a:rPr lang="en-US" sz="4000" b="1" dirty="0">
                <a:solidFill>
                  <a:srgbClr val="316DC0"/>
                </a:solidFill>
                <a:latin typeface="Al Nile" pitchFamily="2" charset="-78"/>
                <a:ea typeface="Baskerville SemiBold" panose="02020502070401020303" pitchFamily="18" charset="0"/>
                <a:cs typeface="Al Nile" pitchFamily="2" charset="-78"/>
              </a:rPr>
              <a:t>-Where? Location, where to hide people/cars</a:t>
            </a:r>
          </a:p>
          <a:p>
            <a:r>
              <a:rPr lang="en-US" sz="4000" b="1" dirty="0">
                <a:solidFill>
                  <a:srgbClr val="316DC0"/>
                </a:solidFill>
                <a:latin typeface="Al Nile" pitchFamily="2" charset="-78"/>
                <a:ea typeface="Baskerville SemiBold" panose="02020502070401020303" pitchFamily="18" charset="0"/>
                <a:cs typeface="Al Nile" pitchFamily="2" charset="-78"/>
              </a:rPr>
              <a:t>-How are you going to get the birthday person there? What pretense are you going to use to get them to the location?</a:t>
            </a:r>
          </a:p>
          <a:p>
            <a:r>
              <a:rPr lang="en-US" sz="4000" b="1" dirty="0">
                <a:solidFill>
                  <a:srgbClr val="316DC0"/>
                </a:solidFill>
                <a:latin typeface="Al Nile" pitchFamily="2" charset="-78"/>
                <a:ea typeface="Baskerville SemiBold" panose="02020502070401020303" pitchFamily="18" charset="0"/>
                <a:cs typeface="Al Nile" pitchFamily="2" charset="-78"/>
              </a:rPr>
              <a:t>-Who to invite? How many people? Call or email each of them?</a:t>
            </a:r>
          </a:p>
          <a:p>
            <a:r>
              <a:rPr lang="en-US" sz="4000" b="1" dirty="0">
                <a:solidFill>
                  <a:srgbClr val="316DC0"/>
                </a:solidFill>
                <a:latin typeface="Al Nile" pitchFamily="2" charset="-78"/>
                <a:ea typeface="Baskerville SemiBold" panose="02020502070401020303" pitchFamily="18" charset="0"/>
                <a:cs typeface="Al Nile" pitchFamily="2" charset="-78"/>
              </a:rPr>
              <a:t>-Food and refreshments? How much, who pays for it, </a:t>
            </a:r>
          </a:p>
          <a:p>
            <a:r>
              <a:rPr lang="en-US" sz="4000" b="1" dirty="0">
                <a:solidFill>
                  <a:srgbClr val="316DC0"/>
                </a:solidFill>
                <a:latin typeface="Al Nile" pitchFamily="2" charset="-78"/>
                <a:ea typeface="Baskerville SemiBold" panose="02020502070401020303" pitchFamily="18" charset="0"/>
                <a:cs typeface="Al Nile" pitchFamily="2" charset="-78"/>
              </a:rPr>
              <a:t>-Gifts for the birthday person?</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37260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938992"/>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A question you might add…</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2" name="SURPRISE PARTY GUN.mp4">
            <a:hlinkClick r:id="" action="ppaction://media"/>
            <a:extLst>
              <a:ext uri="{FF2B5EF4-FFF2-40B4-BE49-F238E27FC236}">
                <a16:creationId xmlns="" xmlns:a16="http://schemas.microsoft.com/office/drawing/2014/main" id="{6469EEC2-41A8-A74A-8EBB-59730BA142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13100" y="850900"/>
            <a:ext cx="5384800" cy="5384800"/>
          </a:xfrm>
          <a:prstGeom prst="rect">
            <a:avLst/>
          </a:prstGeom>
        </p:spPr>
      </p:pic>
    </p:spTree>
    <p:extLst>
      <p:ext uri="{BB962C8B-B14F-4D97-AF65-F5344CB8AC3E}">
        <p14:creationId xmlns:p14="http://schemas.microsoft.com/office/powerpoint/2010/main" val="1835931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938992"/>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Does the person being surprised carry a gun</a:t>
            </a:r>
            <a:r>
              <a:rPr lang="en-US" sz="4000" b="1" dirty="0">
                <a:solidFill>
                  <a:srgbClr val="316DC0"/>
                </a:solidFill>
                <a:latin typeface="Al Nile" pitchFamily="2" charset="-78"/>
                <a:ea typeface="Baskerville SemiBold" panose="02020502070401020303" pitchFamily="18" charset="0"/>
                <a:cs typeface="Al Nile" pitchFamily="2" charset="-78"/>
              </a:rPr>
              <a:t>?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586285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247864"/>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These are all tasks that need to be accomplished for the party to be successful.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 same is true for the accomplishment of a standard.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Identifiable tasks are the same as learning targets achieved.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421139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863417"/>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In our view, many of the Common Core as well as other district standards can be a bit vague.</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Here is one Common Core Standard for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10</a:t>
            </a:r>
            <a:r>
              <a:rPr lang="en-US" sz="4000" b="1" baseline="30000" dirty="0">
                <a:solidFill>
                  <a:srgbClr val="316DC0"/>
                </a:solidFill>
                <a:latin typeface="Al Nile" pitchFamily="2" charset="-78"/>
                <a:ea typeface="Baskerville SemiBold" panose="02020502070401020303" pitchFamily="18" charset="0"/>
                <a:cs typeface="Al Nile" pitchFamily="2" charset="-78"/>
              </a:rPr>
              <a:t>th</a:t>
            </a:r>
            <a:r>
              <a:rPr lang="en-US" sz="4000" b="1" dirty="0">
                <a:solidFill>
                  <a:srgbClr val="316DC0"/>
                </a:solidFill>
                <a:latin typeface="Al Nile" pitchFamily="2" charset="-78"/>
                <a:ea typeface="Baskerville SemiBold" panose="02020502070401020303" pitchFamily="18" charset="0"/>
                <a:cs typeface="Al Nile" pitchFamily="2" charset="-78"/>
              </a:rPr>
              <a:t> grade English.</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latin typeface="Baskerville SemiBold" panose="02020502070401020303" pitchFamily="18" charset="0"/>
                <a:ea typeface="Baskerville SemiBold" panose="02020502070401020303" pitchFamily="18" charset="0"/>
              </a:rPr>
              <a:t>“Cite strong and thorough textual evidence to support analysis of what the text says explicitly as well as inferences drawn from the text” (Common Core RL10.1).</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99213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478970"/>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Before we begin, we’d like to take a moment to thank you all for your support of our classes.</a:t>
            </a:r>
          </a:p>
          <a:p>
            <a:endParaRPr lang="en-US" sz="32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 know that taking a class in this format may not be your first choice as you may be Zoomed or </a:t>
            </a:r>
            <a:r>
              <a:rPr lang="en-US" sz="4000" b="1" dirty="0" err="1">
                <a:solidFill>
                  <a:srgbClr val="316DC0"/>
                </a:solidFill>
                <a:latin typeface="Al Nile" pitchFamily="2" charset="-78"/>
                <a:ea typeface="Baskerville SemiBold" panose="02020502070401020303" pitchFamily="18" charset="0"/>
                <a:cs typeface="Al Nile" pitchFamily="2" charset="-78"/>
              </a:rPr>
              <a:t>Webexed</a:t>
            </a:r>
            <a:r>
              <a:rPr lang="en-US" sz="4000" b="1" dirty="0">
                <a:solidFill>
                  <a:srgbClr val="316DC0"/>
                </a:solidFill>
                <a:latin typeface="Al Nile" pitchFamily="2" charset="-78"/>
                <a:ea typeface="Baskerville SemiBold" panose="02020502070401020303" pitchFamily="18" charset="0"/>
                <a:cs typeface="Al Nile" pitchFamily="2" charset="-78"/>
              </a:rPr>
              <a:t> out by now using it everyday with your own students. </a:t>
            </a:r>
          </a:p>
          <a:p>
            <a:endParaRPr lang="en-US" sz="32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It is certainly not our first choice.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72588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3170099"/>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We’re confident that almost all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10</a:t>
            </a:r>
            <a:r>
              <a:rPr lang="en-US" sz="4000" b="1" baseline="30000" dirty="0">
                <a:solidFill>
                  <a:srgbClr val="316DC0"/>
                </a:solidFill>
                <a:latin typeface="Al Nile" pitchFamily="2" charset="-78"/>
                <a:ea typeface="Baskerville SemiBold" panose="02020502070401020303" pitchFamily="18" charset="0"/>
                <a:cs typeface="Al Nile" pitchFamily="2" charset="-78"/>
              </a:rPr>
              <a:t>th</a:t>
            </a:r>
            <a:r>
              <a:rPr lang="en-US" sz="4000" b="1" dirty="0">
                <a:solidFill>
                  <a:srgbClr val="316DC0"/>
                </a:solidFill>
                <a:latin typeface="Al Nile" pitchFamily="2" charset="-78"/>
                <a:ea typeface="Baskerville SemiBold" panose="02020502070401020303" pitchFamily="18" charset="0"/>
                <a:cs typeface="Al Nile" pitchFamily="2" charset="-78"/>
              </a:rPr>
              <a:t> graders would be able to decipher what that standard is asking them to do.</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018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863417"/>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The process of breaking it down into specific learning targets helps both the student and the teacher.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 student: It provides them with a clear and identifiable goal/target/objective.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There is no guessing about what I am expected to know, think about, do or create.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502971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863417"/>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The teacher:</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It breaks down into specific skills what the students need to achieve the standard.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This allows the teacher to assess what specific knowledge, reasoning or skills the student might be lacking that is preventing them from achieving the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78714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247864"/>
          </a:xfrm>
          <a:prstGeom prst="rect">
            <a:avLst/>
          </a:prstGeom>
          <a:noFill/>
        </p:spPr>
        <p:txBody>
          <a:bodyPr wrap="square" rtlCol="0">
            <a:spAutoFit/>
          </a:bodyPr>
          <a:lstStyle/>
          <a:p>
            <a:r>
              <a:rPr lang="en-US" sz="4000" b="1" dirty="0">
                <a:solidFill>
                  <a:srgbClr val="316DC0"/>
                </a:solidFill>
                <a:latin typeface="Al Nile" pitchFamily="2" charset="-78"/>
                <a:cs typeface="Al Nile" pitchFamily="2" charset="-78"/>
              </a:rPr>
              <a:t>So the goal of this class is very simple.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 are going to teach you a process of deconstructing a standard, breaking it into specific learning targets.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Then how to create lessons that address those specific learning targets.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95331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4401205"/>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Before we go any further, let’s go over some important information.</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Given this class is being presented remotely, we’ve had to make a couple of changes.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295322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63231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We have broken the class into two sections.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Today we will be going over why it is important to deconstruct a standard and how to create learning targets for a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Tomorrow we will go over the Portfolio requirements.</a:t>
            </a: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768024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3170099"/>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The PowerPoint used both days will be on our website: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pPr algn="ctr"/>
            <a:r>
              <a:rPr lang="en-US" sz="4000" b="1" dirty="0" err="1">
                <a:solidFill>
                  <a:srgbClr val="316DC0"/>
                </a:solidFill>
                <a:latin typeface="Al Nile" pitchFamily="2" charset="-78"/>
                <a:ea typeface="Baskerville SemiBold" panose="02020502070401020303" pitchFamily="18" charset="0"/>
                <a:cs typeface="Al Nile" pitchFamily="2" charset="-78"/>
              </a:rPr>
              <a:t>loverdegroup.com</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50589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63231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You are required to turn in your Portfolio electronically. We do no accept hard copies.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Portfolios and practicums submitted electronically never get lost, are easier for us to read and easier for you to make any additions or corrections that the OCISS requests.</a:t>
            </a: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855439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863417"/>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The OCISS will review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10</a:t>
            </a:r>
            <a:r>
              <a:rPr lang="en-US" sz="4000" b="1" dirty="0">
                <a:solidFill>
                  <a:srgbClr val="316DC0"/>
                </a:solidFill>
                <a:latin typeface="Al Nile" pitchFamily="2" charset="-78"/>
                <a:ea typeface="Baskerville SemiBold" panose="02020502070401020303" pitchFamily="18" charset="0"/>
                <a:cs typeface="Al Nile" pitchFamily="2" charset="-78"/>
              </a:rPr>
              <a:t>% of the Portfolios from this class. Based upon those Portfolios being acceptable, they will grant credit to everyone in the class.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 will be sending out the criteria that the OCISS office has shared with us about the specific criteria they are using to evaluate each Portfolio.</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412301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63231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Participants can work together on their Portfolios, but can’t use the same student evidence.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They must assess and apply the concepts to different students.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15029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863417"/>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But given the current restrictions, we feel it is the safest way to protect your health and the health of those you love as well as being responsible to entire society.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So again, mahalo for your patience as we are still in the learning process of presenting our classes remotely.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955160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171194"/>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Let’s get started.</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 will be using the term “deconstructing” standards in this class.</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You may have also heard the terms, “unpacking” a standard or “unwarping” a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They mean the same thing.</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490215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247864"/>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We are going to show you </a:t>
            </a:r>
            <a:r>
              <a:rPr lang="en-US" sz="4000" b="1" i="1" u="sng" dirty="0">
                <a:solidFill>
                  <a:srgbClr val="316DC0"/>
                </a:solidFill>
                <a:latin typeface="Al Nile" pitchFamily="2" charset="-78"/>
                <a:ea typeface="Baskerville SemiBold" panose="02020502070401020303" pitchFamily="18" charset="0"/>
                <a:cs typeface="Al Nile" pitchFamily="2" charset="-78"/>
              </a:rPr>
              <a:t>ONE</a:t>
            </a:r>
            <a:r>
              <a:rPr lang="en-US" sz="4000" b="1" dirty="0">
                <a:solidFill>
                  <a:srgbClr val="316DC0"/>
                </a:solidFill>
                <a:latin typeface="Al Nile" pitchFamily="2" charset="-78"/>
                <a:ea typeface="Baskerville SemiBold" panose="02020502070401020303" pitchFamily="18" charset="0"/>
                <a:cs typeface="Al Nile" pitchFamily="2" charset="-78"/>
              </a:rPr>
              <a:t> way to deconstruct standards. </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Understand there is no single or correct process for deconstructing a standard.</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 encourage you to look at other processes of deconstructing a standard.   </a:t>
            </a:r>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276395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863417"/>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Or modify the process the we will be using in this class.</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What is important, is that you find a process that works for you. </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Meaning, one that applies to the standards you are using and is easy for you to do.</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4213756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55564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If it is easy and makes sense, you’ll use it!</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If it is difficult and too time consuming, you won’t.</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Deconstructing standards is important, so find a process that works for you.  </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244005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8094524"/>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Step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a:t>
            </a:r>
            <a:r>
              <a:rPr lang="en-US" sz="4000" b="1" dirty="0">
                <a:solidFill>
                  <a:srgbClr val="316DC0"/>
                </a:solidFill>
                <a:latin typeface="Al Nile" pitchFamily="2" charset="-78"/>
                <a:ea typeface="Baskerville SemiBold" panose="02020502070401020303" pitchFamily="18" charset="0"/>
                <a:cs typeface="Al Nile" pitchFamily="2" charset="-78"/>
              </a:rPr>
              <a:t>:</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Look at the individual words in the standard and put them in one of four learning targets categories.</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 are using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4</a:t>
            </a:r>
            <a:r>
              <a:rPr lang="en-US" sz="4000" b="1" dirty="0">
                <a:solidFill>
                  <a:srgbClr val="316DC0"/>
                </a:solidFill>
                <a:latin typeface="Al Nile" pitchFamily="2" charset="-78"/>
                <a:ea typeface="Baskerville SemiBold" panose="02020502070401020303" pitchFamily="18" charset="0"/>
                <a:cs typeface="Al Nile" pitchFamily="2" charset="-78"/>
              </a:rPr>
              <a:t> different learning target categories.</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Again, some processes break the standard down even farther and some less.</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2936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55564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Here are the four categories of learning targets we will be using.</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pPr marL="742950" indent="-742950">
              <a:buAutoNum type="arabicPeriod"/>
            </a:pP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Knowledge targets</a:t>
            </a:r>
          </a:p>
          <a:p>
            <a:pPr marL="742950" indent="-742950">
              <a:buAutoNum type="arabicPeriod"/>
            </a:pP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Reasoning targets</a:t>
            </a:r>
          </a:p>
          <a:p>
            <a:pPr marL="742950" indent="-742950">
              <a:buAutoNum type="arabicPeriod"/>
            </a:pP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Skills targets</a:t>
            </a:r>
          </a:p>
          <a:p>
            <a:pPr marL="742950" indent="-742950">
              <a:buAutoNum type="arabicPeriod"/>
            </a:pP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Product targets </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335206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017853"/>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a:t>
            </a:r>
            <a:r>
              <a:rPr lang="en-US" sz="4000" b="1" dirty="0">
                <a:solidFill>
                  <a:srgbClr val="316DC0"/>
                </a:solidFill>
                <a:latin typeface="Al Nile" pitchFamily="2" charset="-78"/>
                <a:ea typeface="Baskerville SemiBold" panose="02020502070401020303" pitchFamily="18" charset="0"/>
                <a:cs typeface="Al Nile" pitchFamily="2" charset="-78"/>
              </a:rPr>
              <a:t>.Knowledge targets.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chemeClr val="accent1"/>
                </a:solidFill>
                <a:latin typeface="Al Nile" pitchFamily="2" charset="-78"/>
                <a:cs typeface="Al Nile" pitchFamily="2" charset="-78"/>
              </a:rPr>
              <a:t>This is the factual information, procedural knowledge, and conceptual understanding that the student must possess in order to achieve the standard</a:t>
            </a:r>
            <a:r>
              <a:rPr lang="en-US" sz="4000" b="1" dirty="0" smtClean="0">
                <a:solidFill>
                  <a:schemeClr val="accent1"/>
                </a:solidFill>
                <a:latin typeface="Al Nile" pitchFamily="2" charset="-78"/>
                <a:cs typeface="Al Nile" pitchFamily="2" charset="-78"/>
              </a:rPr>
              <a:t>.</a:t>
            </a:r>
          </a:p>
          <a:p>
            <a:endParaRPr lang="en-US" sz="4000" b="1" dirty="0">
              <a:solidFill>
                <a:schemeClr val="accent1"/>
              </a:solidFill>
              <a:latin typeface="Al Nile" pitchFamily="2" charset="-78"/>
              <a:cs typeface="Al Nile" pitchFamily="2" charset="-78"/>
            </a:endParaRPr>
          </a:p>
          <a:p>
            <a:r>
              <a:rPr lang="en-US" sz="4000" b="1" i="1" dirty="0" smtClean="0">
                <a:solidFill>
                  <a:schemeClr val="accent1"/>
                </a:solidFill>
                <a:latin typeface="Al Nile" pitchFamily="2" charset="-78"/>
                <a:cs typeface="Al Nile" pitchFamily="2" charset="-78"/>
              </a:rPr>
              <a:t>Question to ask yourself: </a:t>
            </a:r>
            <a:r>
              <a:rPr lang="en-US" sz="4000" b="1" dirty="0" smtClean="0">
                <a:solidFill>
                  <a:schemeClr val="accent1"/>
                </a:solidFill>
                <a:latin typeface="Al Nile" pitchFamily="2" charset="-78"/>
                <a:cs typeface="Al Nile" pitchFamily="2" charset="-78"/>
              </a:rPr>
              <a:t>What must the student know to master this indicator?</a:t>
            </a:r>
            <a:endParaRPr lang="en-US" sz="4000" b="1" dirty="0">
              <a:solidFill>
                <a:schemeClr val="accent1"/>
              </a:solidFill>
              <a:latin typeface="Al Nile" pitchFamily="2" charset="-78"/>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313853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633407"/>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This includes the ability to</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3600" b="1" dirty="0">
                <a:solidFill>
                  <a:srgbClr val="316DC0"/>
                </a:solidFill>
                <a:latin typeface="Al Nile" pitchFamily="2" charset="-78"/>
                <a:ea typeface="Baskerville SemiBold" panose="02020502070401020303" pitchFamily="18" charset="0"/>
                <a:cs typeface="Al Nile" pitchFamily="2" charset="-78"/>
              </a:rPr>
              <a:t>-</a:t>
            </a:r>
            <a:r>
              <a:rPr lang="en-US" sz="3600" b="1" dirty="0" smtClean="0">
                <a:solidFill>
                  <a:srgbClr val="316DC0"/>
                </a:solidFill>
                <a:latin typeface="Al Nile" pitchFamily="2" charset="-78"/>
                <a:ea typeface="Baskerville SemiBold" panose="02020502070401020303" pitchFamily="18" charset="0"/>
                <a:cs typeface="Al Nile" pitchFamily="2" charset="-78"/>
              </a:rPr>
              <a:t>Identify</a:t>
            </a:r>
          </a:p>
          <a:p>
            <a:r>
              <a:rPr lang="en-US" sz="3600" b="1" dirty="0" smtClean="0">
                <a:solidFill>
                  <a:srgbClr val="316DC0"/>
                </a:solidFill>
                <a:latin typeface="Al Nile" pitchFamily="2" charset="-78"/>
                <a:ea typeface="Baskerville SemiBold" panose="02020502070401020303" pitchFamily="18" charset="0"/>
                <a:cs typeface="Al Nile" pitchFamily="2" charset="-78"/>
              </a:rPr>
              <a:t>-Explain</a:t>
            </a:r>
            <a:endParaRPr lang="en-US" sz="3600" b="1" dirty="0">
              <a:solidFill>
                <a:srgbClr val="316DC0"/>
              </a:solidFill>
              <a:latin typeface="Al Nile" pitchFamily="2" charset="-78"/>
              <a:ea typeface="Baskerville SemiBold" panose="02020502070401020303" pitchFamily="18" charset="0"/>
              <a:cs typeface="Al Nile" pitchFamily="2" charset="-78"/>
            </a:endParaRPr>
          </a:p>
          <a:p>
            <a:r>
              <a:rPr lang="en-US" sz="3600" b="1" dirty="0">
                <a:solidFill>
                  <a:srgbClr val="316DC0"/>
                </a:solidFill>
                <a:latin typeface="Al Nile" pitchFamily="2" charset="-78"/>
                <a:ea typeface="Baskerville SemiBold" panose="02020502070401020303" pitchFamily="18" charset="0"/>
                <a:cs typeface="Al Nile" pitchFamily="2" charset="-78"/>
              </a:rPr>
              <a:t>-List</a:t>
            </a:r>
          </a:p>
          <a:p>
            <a:r>
              <a:rPr lang="en-US" sz="3600" b="1" dirty="0">
                <a:solidFill>
                  <a:srgbClr val="316DC0"/>
                </a:solidFill>
                <a:latin typeface="Al Nile" pitchFamily="2" charset="-78"/>
                <a:ea typeface="Baskerville SemiBold" panose="02020502070401020303" pitchFamily="18" charset="0"/>
                <a:cs typeface="Al Nile" pitchFamily="2" charset="-78"/>
              </a:rPr>
              <a:t>-Recall</a:t>
            </a:r>
          </a:p>
          <a:p>
            <a:r>
              <a:rPr lang="en-US" sz="3600" b="1" dirty="0">
                <a:solidFill>
                  <a:srgbClr val="316DC0"/>
                </a:solidFill>
                <a:latin typeface="Al Nile" pitchFamily="2" charset="-78"/>
                <a:ea typeface="Baskerville SemiBold" panose="02020502070401020303" pitchFamily="18" charset="0"/>
                <a:cs typeface="Al Nile" pitchFamily="2" charset="-78"/>
              </a:rPr>
              <a:t>-Recognize</a:t>
            </a:r>
          </a:p>
          <a:p>
            <a:r>
              <a:rPr lang="en-US" sz="3600" b="1" dirty="0">
                <a:solidFill>
                  <a:srgbClr val="316DC0"/>
                </a:solidFill>
                <a:latin typeface="Al Nile" pitchFamily="2" charset="-78"/>
                <a:ea typeface="Baskerville SemiBold" panose="02020502070401020303" pitchFamily="18" charset="0"/>
                <a:cs typeface="Al Nile" pitchFamily="2" charset="-78"/>
              </a:rPr>
              <a:t>-Name</a:t>
            </a:r>
          </a:p>
          <a:p>
            <a:r>
              <a:rPr lang="en-US" sz="3600" b="1" dirty="0">
                <a:solidFill>
                  <a:srgbClr val="316DC0"/>
                </a:solidFill>
                <a:latin typeface="Al Nile" pitchFamily="2" charset="-78"/>
                <a:ea typeface="Baskerville SemiBold" panose="02020502070401020303" pitchFamily="18" charset="0"/>
                <a:cs typeface="Al Nile" pitchFamily="2" charset="-78"/>
              </a:rPr>
              <a:t>-Recite</a:t>
            </a:r>
          </a:p>
          <a:p>
            <a:r>
              <a:rPr lang="en-US" sz="3600" b="1" dirty="0">
                <a:solidFill>
                  <a:srgbClr val="316DC0"/>
                </a:solidFill>
                <a:latin typeface="Al Nile" pitchFamily="2" charset="-78"/>
                <a:ea typeface="Baskerville SemiBold" panose="02020502070401020303" pitchFamily="18" charset="0"/>
                <a:cs typeface="Al Nile" pitchFamily="2" charset="-78"/>
              </a:rPr>
              <a:t>-</a:t>
            </a:r>
            <a:r>
              <a:rPr lang="en-US" sz="3600" b="1" dirty="0" smtClean="0">
                <a:solidFill>
                  <a:srgbClr val="316DC0"/>
                </a:solidFill>
                <a:latin typeface="Al Nile" pitchFamily="2" charset="-78"/>
                <a:ea typeface="Baskerville SemiBold" panose="02020502070401020303" pitchFamily="18" charset="0"/>
                <a:cs typeface="Al Nile" pitchFamily="2" charset="-78"/>
              </a:rPr>
              <a:t>Label</a:t>
            </a:r>
          </a:p>
          <a:p>
            <a:r>
              <a:rPr lang="en-US" sz="3600" b="1" dirty="0" smtClean="0">
                <a:solidFill>
                  <a:srgbClr val="316DC0"/>
                </a:solidFill>
                <a:latin typeface="Al Nile" pitchFamily="2" charset="-78"/>
                <a:ea typeface="Baskerville SemiBold" panose="02020502070401020303" pitchFamily="18" charset="0"/>
                <a:cs typeface="Al Nile" pitchFamily="2" charset="-78"/>
              </a:rPr>
              <a:t>-Describe</a:t>
            </a:r>
          </a:p>
          <a:p>
            <a:r>
              <a:rPr lang="en-US" sz="3600" b="1" dirty="0" smtClean="0">
                <a:solidFill>
                  <a:srgbClr val="316DC0"/>
                </a:solidFill>
                <a:latin typeface="Al Nile" pitchFamily="2" charset="-78"/>
                <a:ea typeface="Baskerville SemiBold" panose="02020502070401020303" pitchFamily="18" charset="0"/>
                <a:cs typeface="Al Nile" pitchFamily="2" charset="-78"/>
              </a:rPr>
              <a:t>-Define</a:t>
            </a:r>
            <a:endParaRPr lang="en-US" sz="36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470246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171194"/>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If the standard involved the ability to drive an automobile, you would need to “KNOW” the following.</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What do the following shapes of these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4</a:t>
            </a:r>
            <a:r>
              <a:rPr lang="en-US" sz="4000" b="1" dirty="0">
                <a:solidFill>
                  <a:srgbClr val="316DC0"/>
                </a:solidFill>
                <a:latin typeface="Al Nile" pitchFamily="2" charset="-78"/>
                <a:ea typeface="Baskerville SemiBold" panose="02020502070401020303" pitchFamily="18" charset="0"/>
                <a:cs typeface="Al Nile" pitchFamily="2" charset="-78"/>
              </a:rPr>
              <a:t> different road signs mean?</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933690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786747"/>
          </a:xfrm>
          <a:prstGeom prst="rect">
            <a:avLst/>
          </a:prstGeom>
          <a:noFill/>
        </p:spPr>
        <p:txBody>
          <a:bodyPr wrap="square" rtlCol="0">
            <a:spAutoFit/>
          </a:bodyPr>
          <a:lstStyle/>
          <a:p>
            <a:pPr marL="742950" indent="-742950">
              <a:buAutoNum type="arabicPeriod"/>
            </a:pPr>
            <a:r>
              <a:rPr lang="en-US" sz="4000" b="1" dirty="0">
                <a:solidFill>
                  <a:srgbClr val="316DC0"/>
                </a:solidFill>
                <a:latin typeface="Al Nile" pitchFamily="2" charset="-78"/>
                <a:ea typeface="Baskerville SemiBold" panose="02020502070401020303" pitchFamily="18" charset="0"/>
                <a:cs typeface="Al Nile" pitchFamily="2" charset="-78"/>
              </a:rPr>
              <a:t>Upside down triangle?</a:t>
            </a:r>
          </a:p>
          <a:p>
            <a:pPr marL="742950" indent="-742950">
              <a:buAutoNum type="arabicPeriod"/>
            </a:pPr>
            <a:endParaRPr lang="en-US" sz="4000" b="1" dirty="0">
              <a:solidFill>
                <a:srgbClr val="316DC0"/>
              </a:solidFill>
              <a:latin typeface="Al Nile" pitchFamily="2" charset="-78"/>
              <a:ea typeface="Baskerville SemiBold" panose="02020502070401020303" pitchFamily="18" charset="0"/>
              <a:cs typeface="Al Nile" pitchFamily="2" charset="-78"/>
            </a:endParaRPr>
          </a:p>
          <a:p>
            <a:pPr marL="742950" indent="-742950">
              <a:buAutoNum type="arabicPeriod"/>
            </a:pPr>
            <a:r>
              <a:rPr lang="en-US" sz="4000" b="1" dirty="0">
                <a:solidFill>
                  <a:srgbClr val="316DC0"/>
                </a:solidFill>
                <a:latin typeface="Al Nile" pitchFamily="2" charset="-78"/>
                <a:ea typeface="Baskerville SemiBold" panose="02020502070401020303" pitchFamily="18" charset="0"/>
                <a:cs typeface="Al Nile" pitchFamily="2" charset="-78"/>
              </a:rPr>
              <a:t>Vertical rectangle?</a:t>
            </a:r>
          </a:p>
          <a:p>
            <a:pPr marL="742950" indent="-742950">
              <a:buAutoNum type="arabicPeriod"/>
            </a:pPr>
            <a:endParaRPr lang="en-US" sz="4000" b="1" dirty="0">
              <a:solidFill>
                <a:srgbClr val="316DC0"/>
              </a:solidFill>
              <a:latin typeface="Al Nile" pitchFamily="2" charset="-78"/>
              <a:ea typeface="Baskerville SemiBold" panose="02020502070401020303" pitchFamily="18" charset="0"/>
              <a:cs typeface="Al Nile" pitchFamily="2" charset="-78"/>
            </a:endParaRPr>
          </a:p>
          <a:p>
            <a:pPr marL="742950" indent="-742950">
              <a:buAutoNum type="arabicPeriod"/>
            </a:pPr>
            <a:r>
              <a:rPr lang="en-US" sz="4000" b="1" dirty="0">
                <a:solidFill>
                  <a:srgbClr val="316DC0"/>
                </a:solidFill>
                <a:latin typeface="Al Nile" pitchFamily="2" charset="-78"/>
                <a:ea typeface="Baskerville SemiBold" panose="02020502070401020303" pitchFamily="18" charset="0"/>
                <a:cs typeface="Al Nile" pitchFamily="2" charset="-78"/>
              </a:rPr>
              <a:t>Octagon?</a:t>
            </a:r>
          </a:p>
          <a:p>
            <a:pPr marL="742950" indent="-742950">
              <a:buAutoNum type="arabicPeriod"/>
            </a:pPr>
            <a:endParaRPr lang="en-US" sz="4000" b="1" dirty="0">
              <a:solidFill>
                <a:srgbClr val="316DC0"/>
              </a:solidFill>
              <a:latin typeface="Al Nile" pitchFamily="2" charset="-78"/>
              <a:ea typeface="Baskerville SemiBold" panose="02020502070401020303" pitchFamily="18" charset="0"/>
              <a:cs typeface="Al Nile" pitchFamily="2" charset="-78"/>
            </a:endParaRPr>
          </a:p>
          <a:p>
            <a:pPr marL="742950" indent="-742950">
              <a:buAutoNum type="arabicPeriod"/>
            </a:pPr>
            <a:r>
              <a:rPr lang="en-US" sz="4000" b="1" dirty="0">
                <a:solidFill>
                  <a:srgbClr val="316DC0"/>
                </a:solidFill>
                <a:latin typeface="Al Nile" pitchFamily="2" charset="-78"/>
                <a:ea typeface="Baskerville SemiBold" panose="02020502070401020303" pitchFamily="18" charset="0"/>
                <a:cs typeface="Al Nile" pitchFamily="2" charset="-78"/>
              </a:rPr>
              <a:t>Circle?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70416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478970"/>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We have the class broken down into two parts.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Today we will cover the concept of deconstructing a standard, how to do it and how to create learning targets for that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Tomorrow we will go over creating lessons to meet those learning targets and the requirements of the Portfolio.  </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65878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940088"/>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In the chat feature, write in what the “Circle” sign indicates.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We’ll see how many of you can get this one right.</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236287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8402300"/>
          </a:xfrm>
          <a:prstGeom prst="rect">
            <a:avLst/>
          </a:prstGeom>
          <a:noFill/>
        </p:spPr>
        <p:txBody>
          <a:bodyPr wrap="square" rtlCol="0">
            <a:spAutoFit/>
          </a:bodyPr>
          <a:lstStyle/>
          <a:p>
            <a:pPr marL="742950" indent="-742950">
              <a:buAutoNum type="arabicPeriod"/>
            </a:pPr>
            <a:r>
              <a:rPr lang="en-US" sz="4000" b="1" dirty="0">
                <a:solidFill>
                  <a:schemeClr val="accent1"/>
                </a:solidFill>
                <a:latin typeface="Al Nile" pitchFamily="2" charset="-78"/>
                <a:ea typeface="Baskerville SemiBold" panose="02020502070401020303" pitchFamily="18" charset="0"/>
                <a:cs typeface="Al Nile" pitchFamily="2" charset="-78"/>
              </a:rPr>
              <a:t>Upside down triangle</a:t>
            </a:r>
            <a:r>
              <a:rPr lang="en-US" sz="4000" b="1" dirty="0">
                <a:solidFill>
                  <a:schemeClr val="accent1"/>
                </a:solidFill>
                <a:latin typeface="Al Nile" pitchFamily="2" charset="-78"/>
                <a:cs typeface="Al Nile" pitchFamily="2" charset="-78"/>
              </a:rPr>
              <a:t>– This black, white and red sign means yield and to use caution. If you see this shape slow down and look out for possible obstacles.</a:t>
            </a:r>
            <a:endParaRPr lang="en-US" sz="4000" b="1" dirty="0">
              <a:solidFill>
                <a:schemeClr val="accent1"/>
              </a:solidFill>
              <a:latin typeface="Al Nile" pitchFamily="2" charset="-78"/>
              <a:ea typeface="Baskerville SemiBold" panose="02020502070401020303" pitchFamily="18" charset="0"/>
              <a:cs typeface="Al Nile" pitchFamily="2" charset="-78"/>
            </a:endParaRPr>
          </a:p>
          <a:p>
            <a:pPr marL="742950" indent="-742950">
              <a:buAutoNum type="arabicPeriod"/>
            </a:pPr>
            <a:endParaRPr lang="en-US" sz="4000" b="1" dirty="0">
              <a:solidFill>
                <a:schemeClr val="accent1"/>
              </a:solidFill>
              <a:latin typeface="Al Nile" pitchFamily="2" charset="-78"/>
              <a:ea typeface="Baskerville SemiBold" panose="02020502070401020303" pitchFamily="18" charset="0"/>
              <a:cs typeface="Al Nile" pitchFamily="2" charset="-78"/>
            </a:endParaRPr>
          </a:p>
          <a:p>
            <a:pPr marL="742950" indent="-742950">
              <a:buAutoNum type="arabicPeriod"/>
            </a:pPr>
            <a:r>
              <a:rPr lang="en-US" sz="4000" b="1" dirty="0">
                <a:solidFill>
                  <a:schemeClr val="accent1"/>
                </a:solidFill>
                <a:latin typeface="Al Nile" pitchFamily="2" charset="-78"/>
                <a:ea typeface="Baskerville SemiBold" panose="02020502070401020303" pitchFamily="18" charset="0"/>
                <a:cs typeface="Al Nile" pitchFamily="2" charset="-78"/>
              </a:rPr>
              <a:t>Vertical rectangle-</a:t>
            </a:r>
            <a:r>
              <a:rPr lang="en-US" sz="4000" b="1" dirty="0">
                <a:solidFill>
                  <a:schemeClr val="accent1"/>
                </a:solidFill>
                <a:latin typeface="Al Nile" pitchFamily="2" charset="-78"/>
                <a:cs typeface="Al Nile" pitchFamily="2" charset="-78"/>
              </a:rPr>
              <a:t>Signs of this shape most often communicate speed limits and parking regulations</a:t>
            </a:r>
            <a:endParaRPr lang="en-US" sz="4000" b="1" dirty="0">
              <a:solidFill>
                <a:schemeClr val="accent1"/>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4028647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786747"/>
          </a:xfrm>
          <a:prstGeom prst="rect">
            <a:avLst/>
          </a:prstGeom>
          <a:noFill/>
        </p:spPr>
        <p:txBody>
          <a:bodyPr wrap="square" rtlCol="0">
            <a:spAutoFit/>
          </a:bodyPr>
          <a:lstStyle/>
          <a:p>
            <a:r>
              <a:rPr lang="en-US" sz="4000" b="1" dirty="0">
                <a:solidFill>
                  <a:schemeClr val="accent1"/>
                </a:solidFill>
                <a:latin typeface="Al Nile" pitchFamily="2" charset="-78"/>
                <a:ea typeface="Baskerville SemiBold" panose="02020502070401020303" pitchFamily="18" charset="0"/>
                <a:cs typeface="Al Nile" pitchFamily="2" charset="-78"/>
              </a:rPr>
              <a:t>3.	Octagon</a:t>
            </a:r>
            <a:r>
              <a:rPr lang="en-US" sz="4000" b="1" dirty="0">
                <a:solidFill>
                  <a:schemeClr val="accent1"/>
                </a:solidFill>
                <a:latin typeface="Al Nile" pitchFamily="2" charset="-78"/>
                <a:cs typeface="Al Nile" pitchFamily="2" charset="-78"/>
              </a:rPr>
              <a:t>– The shape for stop. Keep an eye out 	for this shape to avoid driving when you 	aren’t supposed to be.</a:t>
            </a:r>
            <a:endParaRPr lang="en-US" sz="4000" b="1" dirty="0">
              <a:solidFill>
                <a:schemeClr val="accent1"/>
              </a:solidFill>
              <a:latin typeface="Al Nile" pitchFamily="2" charset="-78"/>
              <a:ea typeface="Baskerville SemiBold" panose="02020502070401020303" pitchFamily="18" charset="0"/>
              <a:cs typeface="Al Nile" pitchFamily="2" charset="-78"/>
            </a:endParaRPr>
          </a:p>
          <a:p>
            <a:pPr marL="742950" indent="-742950">
              <a:buFontTx/>
              <a:buAutoNum type="arabicPeriod"/>
            </a:pPr>
            <a:endParaRPr lang="en-US" sz="4000" b="1" dirty="0">
              <a:solidFill>
                <a:schemeClr val="accent1"/>
              </a:solidFill>
              <a:latin typeface="Al Nile" pitchFamily="2" charset="-78"/>
              <a:ea typeface="Baskerville SemiBold" panose="02020502070401020303" pitchFamily="18" charset="0"/>
              <a:cs typeface="Al Nile" pitchFamily="2" charset="-78"/>
            </a:endParaRPr>
          </a:p>
          <a:p>
            <a:r>
              <a:rPr lang="en-US" sz="4000" b="1" dirty="0">
                <a:solidFill>
                  <a:schemeClr val="accent1"/>
                </a:solidFill>
                <a:latin typeface="Al Nile" pitchFamily="2" charset="-78"/>
                <a:ea typeface="Baskerville SemiBold" panose="02020502070401020303" pitchFamily="18" charset="0"/>
                <a:cs typeface="Al Nile" pitchFamily="2" charset="-78"/>
              </a:rPr>
              <a:t>4. 	Circle- </a:t>
            </a:r>
            <a:r>
              <a:rPr lang="en-US" sz="4000" b="1" dirty="0">
                <a:solidFill>
                  <a:schemeClr val="accent1"/>
                </a:solidFill>
                <a:latin typeface="Al Nile" pitchFamily="2" charset="-78"/>
                <a:cs typeface="Al Nile" pitchFamily="2" charset="-78"/>
              </a:rPr>
              <a:t>A circle means the presence of railroad 	tracks. Watch for trains and be ready for the 	uneven surface of crossing the tracks.</a:t>
            </a:r>
            <a:endParaRPr lang="en-US" sz="4000" b="1" dirty="0">
              <a:solidFill>
                <a:schemeClr val="accent1"/>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961371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3477875"/>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2" name="Picture 1">
            <a:extLst>
              <a:ext uri="{FF2B5EF4-FFF2-40B4-BE49-F238E27FC236}">
                <a16:creationId xmlns="" xmlns:a16="http://schemas.microsoft.com/office/drawing/2014/main" id="{84405D8C-A00A-B141-8F5E-DF827727BD61}"/>
              </a:ext>
            </a:extLst>
          </p:cNvPr>
          <p:cNvPicPr>
            <a:picLocks noChangeAspect="1"/>
          </p:cNvPicPr>
          <p:nvPr/>
        </p:nvPicPr>
        <p:blipFill>
          <a:blip r:embed="rId2"/>
          <a:stretch>
            <a:fillRect/>
          </a:stretch>
        </p:blipFill>
        <p:spPr>
          <a:xfrm>
            <a:off x="479586" y="385304"/>
            <a:ext cx="3055319" cy="3055319"/>
          </a:xfrm>
          <a:prstGeom prst="rect">
            <a:avLst/>
          </a:prstGeom>
        </p:spPr>
      </p:pic>
      <p:pic>
        <p:nvPicPr>
          <p:cNvPr id="6" name="Picture 5">
            <a:extLst>
              <a:ext uri="{FF2B5EF4-FFF2-40B4-BE49-F238E27FC236}">
                <a16:creationId xmlns="" xmlns:a16="http://schemas.microsoft.com/office/drawing/2014/main" id="{E6C264D7-15D2-184D-AAFF-2D5845FB2076}"/>
              </a:ext>
            </a:extLst>
          </p:cNvPr>
          <p:cNvPicPr>
            <a:picLocks noChangeAspect="1"/>
          </p:cNvPicPr>
          <p:nvPr/>
        </p:nvPicPr>
        <p:blipFill>
          <a:blip r:embed="rId3"/>
          <a:stretch>
            <a:fillRect/>
          </a:stretch>
        </p:blipFill>
        <p:spPr>
          <a:xfrm>
            <a:off x="6569921" y="230171"/>
            <a:ext cx="2391119" cy="3055319"/>
          </a:xfrm>
          <a:prstGeom prst="rect">
            <a:avLst/>
          </a:prstGeom>
        </p:spPr>
      </p:pic>
      <p:pic>
        <p:nvPicPr>
          <p:cNvPr id="7" name="Picture 6">
            <a:extLst>
              <a:ext uri="{FF2B5EF4-FFF2-40B4-BE49-F238E27FC236}">
                <a16:creationId xmlns="" xmlns:a16="http://schemas.microsoft.com/office/drawing/2014/main" id="{27A25A35-26D5-BD46-AEE1-8E4FCD09FB63}"/>
              </a:ext>
            </a:extLst>
          </p:cNvPr>
          <p:cNvPicPr>
            <a:picLocks noChangeAspect="1"/>
          </p:cNvPicPr>
          <p:nvPr/>
        </p:nvPicPr>
        <p:blipFill>
          <a:blip r:embed="rId4"/>
          <a:stretch>
            <a:fillRect/>
          </a:stretch>
        </p:blipFill>
        <p:spPr>
          <a:xfrm>
            <a:off x="3701874" y="3165765"/>
            <a:ext cx="2868047" cy="2944676"/>
          </a:xfrm>
          <a:prstGeom prst="rect">
            <a:avLst/>
          </a:prstGeom>
        </p:spPr>
      </p:pic>
      <p:pic>
        <p:nvPicPr>
          <p:cNvPr id="8" name="Picture 7">
            <a:extLst>
              <a:ext uri="{FF2B5EF4-FFF2-40B4-BE49-F238E27FC236}">
                <a16:creationId xmlns="" xmlns:a16="http://schemas.microsoft.com/office/drawing/2014/main" id="{CA168AAA-7100-2940-90EA-D89C50100A84}"/>
              </a:ext>
            </a:extLst>
          </p:cNvPr>
          <p:cNvPicPr>
            <a:picLocks noChangeAspect="1"/>
          </p:cNvPicPr>
          <p:nvPr/>
        </p:nvPicPr>
        <p:blipFill>
          <a:blip r:embed="rId5"/>
          <a:stretch>
            <a:fillRect/>
          </a:stretch>
        </p:blipFill>
        <p:spPr>
          <a:xfrm>
            <a:off x="8803037" y="3285490"/>
            <a:ext cx="2865690" cy="2824951"/>
          </a:xfrm>
          <a:prstGeom prst="rect">
            <a:avLst/>
          </a:prstGeom>
        </p:spPr>
      </p:pic>
    </p:spTree>
    <p:extLst>
      <p:ext uri="{BB962C8B-B14F-4D97-AF65-F5344CB8AC3E}">
        <p14:creationId xmlns:p14="http://schemas.microsoft.com/office/powerpoint/2010/main" val="3456319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4093428"/>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Okay, maybe not the fairest question given there aren’t any railroad crossing in Hawaii.</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951581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8402300"/>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2</a:t>
            </a:r>
            <a:r>
              <a:rPr lang="en-US" sz="4000" b="1" dirty="0">
                <a:solidFill>
                  <a:srgbClr val="316DC0"/>
                </a:solidFill>
                <a:latin typeface="Al Nile" pitchFamily="2" charset="-78"/>
                <a:ea typeface="Baskerville SemiBold" panose="02020502070401020303" pitchFamily="18" charset="0"/>
                <a:cs typeface="Al Nile" pitchFamily="2" charset="-78"/>
              </a:rPr>
              <a:t>. Reasoning targets.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Identifies the reasoning skills that are needed to achieve the standard. </a:t>
            </a:r>
          </a:p>
          <a:p>
            <a:r>
              <a:rPr lang="en-US" sz="4000" b="1" dirty="0">
                <a:solidFill>
                  <a:srgbClr val="316DC0"/>
                </a:solidFill>
                <a:latin typeface="Al Nile" pitchFamily="2" charset="-78"/>
                <a:ea typeface="Baskerville SemiBold" panose="02020502070401020303" pitchFamily="18" charset="0"/>
                <a:cs typeface="Al Nile" pitchFamily="2" charset="-78"/>
              </a:rPr>
              <a:t>These are the specific thought processes and thinking skills needed to achieve the standard</a:t>
            </a:r>
            <a:r>
              <a:rPr lang="en-US" sz="4000" b="1" dirty="0" smtClean="0">
                <a:solidFill>
                  <a:srgbClr val="316DC0"/>
                </a:solidFill>
                <a:latin typeface="Al Nile" pitchFamily="2" charset="-78"/>
                <a:ea typeface="Baskerville SemiBold" panose="02020502070401020303" pitchFamily="18" charset="0"/>
                <a:cs typeface="Al Nile" pitchFamily="2" charset="-78"/>
              </a:rPr>
              <a:t>.</a:t>
            </a:r>
          </a:p>
          <a:p>
            <a:r>
              <a:rPr lang="en-US" sz="4000" b="1" i="1" dirty="0" smtClean="0">
                <a:solidFill>
                  <a:srgbClr val="316DC0"/>
                </a:solidFill>
                <a:latin typeface="Al Nile" pitchFamily="2" charset="-78"/>
                <a:ea typeface="Baskerville SemiBold" panose="02020502070401020303" pitchFamily="18" charset="0"/>
                <a:cs typeface="Al Nile" pitchFamily="2" charset="-78"/>
              </a:rPr>
              <a:t>Question to ask yourself:  </a:t>
            </a:r>
            <a:r>
              <a:rPr lang="en-US" sz="4000" b="1" dirty="0" smtClean="0">
                <a:solidFill>
                  <a:srgbClr val="316DC0"/>
                </a:solidFill>
                <a:latin typeface="Al Nile" pitchFamily="2" charset="-78"/>
                <a:ea typeface="Baskerville SemiBold" panose="02020502070401020303" pitchFamily="18" charset="0"/>
                <a:cs typeface="Al Nile" pitchFamily="2" charset="-78"/>
              </a:rPr>
              <a:t>How are students using the knowledge to solve a problem, make a decision, make a plan, etc.?</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937610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017853"/>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They include the ability to:</a:t>
            </a:r>
          </a:p>
          <a:p>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Summarize</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-Evaluate</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-Compare</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-Contrast</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-Explain</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-Discuss</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-Determine</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Judge</a:t>
            </a:r>
          </a:p>
          <a:p>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-Conclude</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32531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633406"/>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These do not include all the reasoning skills.</a:t>
            </a:r>
          </a:p>
          <a:p>
            <a:endParaRPr lang="en-US" sz="2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Depending upon the standard, you may be asking your students to use other reasoning skills</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Back to our example of driving a car. </a:t>
            </a:r>
          </a:p>
          <a:p>
            <a:endParaRPr lang="en-US" sz="2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 reasoning skill would involve judging how fast you should be going when making a turn.</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984753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0248960"/>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3</a:t>
            </a:r>
            <a:r>
              <a:rPr lang="en-US" sz="4000" b="1" dirty="0">
                <a:solidFill>
                  <a:srgbClr val="316DC0"/>
                </a:solidFill>
                <a:latin typeface="Al Nile" pitchFamily="2" charset="-78"/>
                <a:ea typeface="Baskerville SemiBold" panose="02020502070401020303" pitchFamily="18" charset="0"/>
                <a:cs typeface="Al Nile" pitchFamily="2" charset="-78"/>
              </a:rPr>
              <a:t>. Skills targets</a:t>
            </a:r>
            <a:r>
              <a:rPr lang="en-US" sz="4000" b="1" dirty="0" smtClean="0">
                <a:solidFill>
                  <a:srgbClr val="316DC0"/>
                </a:solidFill>
                <a:latin typeface="Al Nile" pitchFamily="2" charset="-78"/>
                <a:ea typeface="Baskerville SemiBold" panose="02020502070401020303" pitchFamily="18" charset="0"/>
                <a:cs typeface="Al Nile" pitchFamily="2" charset="-78"/>
              </a:rPr>
              <a:t>:</a:t>
            </a:r>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These targets are where a  demonstration or a physical skill-based performance is part of the standard. </a:t>
            </a:r>
          </a:p>
          <a:p>
            <a:r>
              <a:rPr lang="en-US" sz="4000" b="1" dirty="0">
                <a:solidFill>
                  <a:srgbClr val="316DC0"/>
                </a:solidFill>
                <a:latin typeface="Al Nile" pitchFamily="2" charset="-78"/>
                <a:ea typeface="Baskerville SemiBold" panose="02020502070401020303" pitchFamily="18" charset="0"/>
                <a:cs typeface="Al Nile" pitchFamily="2" charset="-78"/>
              </a:rPr>
              <a:t>Skills targets are used more in performing arts, PE and foreign languages and in other subject areas. </a:t>
            </a:r>
            <a:endParaRPr lang="en-US" sz="4000" b="1" dirty="0" smtClean="0">
              <a:solidFill>
                <a:srgbClr val="316DC0"/>
              </a:solidFill>
              <a:latin typeface="Al Nile" pitchFamily="2" charset="-78"/>
              <a:ea typeface="Baskerville SemiBold" panose="02020502070401020303" pitchFamily="18" charset="0"/>
              <a:cs typeface="Al Nile" pitchFamily="2" charset="-78"/>
            </a:endParaRPr>
          </a:p>
          <a:p>
            <a:r>
              <a:rPr lang="en-US" sz="4000" b="1" i="1" dirty="0" smtClean="0">
                <a:solidFill>
                  <a:srgbClr val="316DC0"/>
                </a:solidFill>
                <a:latin typeface="Al Nile" pitchFamily="2" charset="-78"/>
                <a:ea typeface="Baskerville SemiBold" panose="02020502070401020303" pitchFamily="18" charset="0"/>
                <a:cs typeface="Al Nile" pitchFamily="2" charset="-78"/>
              </a:rPr>
              <a:t>Question to ask yourself:  </a:t>
            </a:r>
            <a:r>
              <a:rPr lang="en-US" sz="4000" b="1" dirty="0" smtClean="0">
                <a:solidFill>
                  <a:srgbClr val="316DC0"/>
                </a:solidFill>
                <a:latin typeface="Al Nile" pitchFamily="2" charset="-78"/>
                <a:ea typeface="Baskerville SemiBold" panose="02020502070401020303" pitchFamily="18" charset="0"/>
                <a:cs typeface="Al Nile" pitchFamily="2" charset="-78"/>
              </a:rPr>
              <a:t>How are the students using knowledge and reasoning to perform a task?  What must they be able to do?</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608934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633406"/>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a:t>
            </a:r>
            <a:r>
              <a:rPr lang="en-US" sz="4000" b="1" dirty="0" smtClean="0">
                <a:solidFill>
                  <a:srgbClr val="316DC0"/>
                </a:solidFill>
                <a:latin typeface="Al Nile" pitchFamily="2" charset="-78"/>
                <a:ea typeface="Baskerville SemiBold" panose="02020502070401020303" pitchFamily="18" charset="0"/>
                <a:cs typeface="Al Nile" pitchFamily="2" charset="-78"/>
              </a:rPr>
              <a:t>Throw </a:t>
            </a:r>
            <a:r>
              <a:rPr lang="en-US" sz="4000" b="1" dirty="0">
                <a:solidFill>
                  <a:srgbClr val="316DC0"/>
                </a:solidFill>
                <a:latin typeface="Al Nile" pitchFamily="2" charset="-78"/>
                <a:ea typeface="Baskerville SemiBold" panose="02020502070401020303" pitchFamily="18" charset="0"/>
                <a:cs typeface="Al Nile" pitchFamily="2" charset="-78"/>
              </a:rPr>
              <a:t>a ball</a:t>
            </a:r>
          </a:p>
          <a:p>
            <a:r>
              <a:rPr lang="en-US" sz="4000" b="1" dirty="0">
                <a:solidFill>
                  <a:srgbClr val="316DC0"/>
                </a:solidFill>
                <a:latin typeface="Al Nile" pitchFamily="2" charset="-78"/>
                <a:ea typeface="Baskerville SemiBold" panose="02020502070401020303" pitchFamily="18" charset="0"/>
                <a:cs typeface="Al Nile" pitchFamily="2" charset="-78"/>
              </a:rPr>
              <a:t>-</a:t>
            </a:r>
            <a:r>
              <a:rPr lang="en-US" sz="4000" b="1" dirty="0" smtClean="0">
                <a:solidFill>
                  <a:srgbClr val="316DC0"/>
                </a:solidFill>
                <a:latin typeface="Al Nile" pitchFamily="2" charset="-78"/>
                <a:ea typeface="Baskerville SemiBold" panose="02020502070401020303" pitchFamily="18" charset="0"/>
                <a:cs typeface="Al Nile" pitchFamily="2" charset="-78"/>
              </a:rPr>
              <a:t>Sing </a:t>
            </a:r>
            <a:r>
              <a:rPr lang="en-US" sz="4000" b="1" dirty="0">
                <a:solidFill>
                  <a:srgbClr val="316DC0"/>
                </a:solidFill>
                <a:latin typeface="Al Nile" pitchFamily="2" charset="-78"/>
                <a:ea typeface="Baskerville SemiBold" panose="02020502070401020303" pitchFamily="18" charset="0"/>
                <a:cs typeface="Al Nile" pitchFamily="2" charset="-78"/>
              </a:rPr>
              <a:t>a song</a:t>
            </a:r>
          </a:p>
          <a:p>
            <a:r>
              <a:rPr lang="en-US" sz="4000" b="1" dirty="0">
                <a:solidFill>
                  <a:srgbClr val="316DC0"/>
                </a:solidFill>
                <a:latin typeface="Al Nile" pitchFamily="2" charset="-78"/>
                <a:ea typeface="Baskerville SemiBold" panose="02020502070401020303" pitchFamily="18" charset="0"/>
                <a:cs typeface="Al Nile" pitchFamily="2" charset="-78"/>
              </a:rPr>
              <a:t>-</a:t>
            </a:r>
            <a:r>
              <a:rPr lang="en-US" sz="4000" b="1" dirty="0" smtClean="0">
                <a:solidFill>
                  <a:srgbClr val="316DC0"/>
                </a:solidFill>
                <a:latin typeface="Al Nile" pitchFamily="2" charset="-78"/>
                <a:ea typeface="Baskerville SemiBold" panose="02020502070401020303" pitchFamily="18" charset="0"/>
                <a:cs typeface="Al Nile" pitchFamily="2" charset="-78"/>
              </a:rPr>
              <a:t>Speak </a:t>
            </a:r>
            <a:r>
              <a:rPr lang="en-US" sz="4000" b="1" dirty="0">
                <a:solidFill>
                  <a:srgbClr val="316DC0"/>
                </a:solidFill>
                <a:latin typeface="Al Nile" pitchFamily="2" charset="-78"/>
                <a:ea typeface="Baskerville SemiBold" panose="02020502070401020303" pitchFamily="18" charset="0"/>
                <a:cs typeface="Al Nile" pitchFamily="2" charset="-78"/>
              </a:rPr>
              <a:t>another language</a:t>
            </a:r>
          </a:p>
          <a:p>
            <a:r>
              <a:rPr lang="en-US" sz="4000" b="1" dirty="0">
                <a:solidFill>
                  <a:srgbClr val="316DC0"/>
                </a:solidFill>
                <a:latin typeface="Al Nile" pitchFamily="2" charset="-78"/>
                <a:ea typeface="Baskerville SemiBold" panose="02020502070401020303" pitchFamily="18" charset="0"/>
                <a:cs typeface="Al Nile" pitchFamily="2" charset="-78"/>
              </a:rPr>
              <a:t>-</a:t>
            </a:r>
            <a:r>
              <a:rPr lang="en-US" sz="4000" b="1" dirty="0" smtClean="0">
                <a:solidFill>
                  <a:srgbClr val="316DC0"/>
                </a:solidFill>
                <a:latin typeface="Al Nile" pitchFamily="2" charset="-78"/>
                <a:ea typeface="Baskerville SemiBold" panose="02020502070401020303" pitchFamily="18" charset="0"/>
                <a:cs typeface="Al Nile" pitchFamily="2" charset="-78"/>
              </a:rPr>
              <a:t>Count</a:t>
            </a:r>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a:t>
            </a:r>
            <a:r>
              <a:rPr lang="en-US" sz="4000" b="1" dirty="0" smtClean="0">
                <a:solidFill>
                  <a:srgbClr val="316DC0"/>
                </a:solidFill>
                <a:latin typeface="Al Nile" pitchFamily="2" charset="-78"/>
                <a:ea typeface="Baskerville SemiBold" panose="02020502070401020303" pitchFamily="18" charset="0"/>
                <a:cs typeface="Al Nile" pitchFamily="2" charset="-78"/>
              </a:rPr>
              <a:t>Climb </a:t>
            </a:r>
            <a:r>
              <a:rPr lang="en-US" sz="4000" b="1" dirty="0">
                <a:solidFill>
                  <a:srgbClr val="316DC0"/>
                </a:solidFill>
                <a:latin typeface="Al Nile" pitchFamily="2" charset="-78"/>
                <a:ea typeface="Baskerville SemiBold" panose="02020502070401020303" pitchFamily="18" charset="0"/>
                <a:cs typeface="Al Nile" pitchFamily="2" charset="-78"/>
              </a:rPr>
              <a:t>a rope</a:t>
            </a:r>
          </a:p>
          <a:p>
            <a:r>
              <a:rPr lang="en-US" sz="4000" b="1" dirty="0">
                <a:solidFill>
                  <a:srgbClr val="316DC0"/>
                </a:solidFill>
                <a:latin typeface="Al Nile" pitchFamily="2" charset="-78"/>
                <a:ea typeface="Baskerville SemiBold" panose="02020502070401020303" pitchFamily="18" charset="0"/>
                <a:cs typeface="Al Nile" pitchFamily="2" charset="-78"/>
              </a:rPr>
              <a:t>-</a:t>
            </a:r>
            <a:r>
              <a:rPr lang="en-US" sz="4000" b="1" dirty="0" smtClean="0">
                <a:solidFill>
                  <a:srgbClr val="316DC0"/>
                </a:solidFill>
                <a:latin typeface="Al Nile" pitchFamily="2" charset="-78"/>
                <a:ea typeface="Baskerville SemiBold" panose="02020502070401020303" pitchFamily="18" charset="0"/>
                <a:cs typeface="Al Nile" pitchFamily="2" charset="-78"/>
              </a:rPr>
              <a:t>Carry </a:t>
            </a:r>
            <a:r>
              <a:rPr lang="en-US" sz="4000" b="1" dirty="0">
                <a:solidFill>
                  <a:srgbClr val="316DC0"/>
                </a:solidFill>
                <a:latin typeface="Al Nile" pitchFamily="2" charset="-78"/>
                <a:ea typeface="Baskerville SemiBold" panose="02020502070401020303" pitchFamily="18" charset="0"/>
                <a:cs typeface="Al Nile" pitchFamily="2" charset="-78"/>
              </a:rPr>
              <a:t>on a conversation</a:t>
            </a:r>
          </a:p>
          <a:p>
            <a:r>
              <a:rPr lang="en-US" sz="4000" b="1" dirty="0">
                <a:solidFill>
                  <a:srgbClr val="316DC0"/>
                </a:solidFill>
                <a:latin typeface="Al Nile" pitchFamily="2" charset="-78"/>
                <a:ea typeface="Baskerville SemiBold" panose="02020502070401020303" pitchFamily="18" charset="0"/>
                <a:cs typeface="Al Nile" pitchFamily="2" charset="-78"/>
              </a:rPr>
              <a:t>-</a:t>
            </a:r>
            <a:r>
              <a:rPr lang="en-US" sz="4000" b="1" dirty="0" smtClean="0">
                <a:solidFill>
                  <a:srgbClr val="316DC0"/>
                </a:solidFill>
                <a:latin typeface="Al Nile" pitchFamily="2" charset="-78"/>
                <a:ea typeface="Baskerville SemiBold" panose="02020502070401020303" pitchFamily="18" charset="0"/>
                <a:cs typeface="Al Nile" pitchFamily="2" charset="-78"/>
              </a:rPr>
              <a:t>Use </a:t>
            </a:r>
            <a:r>
              <a:rPr lang="en-US" sz="4000" b="1" dirty="0">
                <a:solidFill>
                  <a:srgbClr val="316DC0"/>
                </a:solidFill>
                <a:latin typeface="Al Nile" pitchFamily="2" charset="-78"/>
                <a:ea typeface="Baskerville SemiBold" panose="02020502070401020303" pitchFamily="18" charset="0"/>
                <a:cs typeface="Al Nile" pitchFamily="2" charset="-78"/>
              </a:rPr>
              <a:t>appropriate manners</a:t>
            </a:r>
          </a:p>
          <a:p>
            <a:r>
              <a:rPr lang="en-US" sz="4000" b="1" dirty="0">
                <a:solidFill>
                  <a:srgbClr val="316DC0"/>
                </a:solidFill>
                <a:latin typeface="Al Nile" pitchFamily="2" charset="-78"/>
                <a:ea typeface="Baskerville SemiBold" panose="02020502070401020303" pitchFamily="18" charset="0"/>
                <a:cs typeface="Al Nile" pitchFamily="2" charset="-78"/>
              </a:rPr>
              <a:t>-Role </a:t>
            </a:r>
            <a:r>
              <a:rPr lang="en-US" sz="4000" b="1" dirty="0" smtClean="0">
                <a:solidFill>
                  <a:srgbClr val="316DC0"/>
                </a:solidFill>
                <a:latin typeface="Al Nile" pitchFamily="2" charset="-78"/>
                <a:ea typeface="Baskerville SemiBold" panose="02020502070401020303" pitchFamily="18" charset="0"/>
                <a:cs typeface="Al Nile" pitchFamily="2" charset="-78"/>
              </a:rPr>
              <a:t>play</a:t>
            </a:r>
          </a:p>
          <a:p>
            <a:r>
              <a:rPr lang="en-US" sz="4000" b="1" dirty="0" smtClean="0">
                <a:solidFill>
                  <a:srgbClr val="316DC0"/>
                </a:solidFill>
                <a:latin typeface="Al Nile" pitchFamily="2" charset="-78"/>
                <a:ea typeface="Baskerville SemiBold" panose="02020502070401020303" pitchFamily="18" charset="0"/>
                <a:cs typeface="Al Nile" pitchFamily="2" charset="-78"/>
              </a:rPr>
              <a:t>-Act</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95907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8402300"/>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Someone emailed us asking if the session today and tomorrow would last the full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8</a:t>
            </a:r>
            <a:r>
              <a:rPr lang="en-US" sz="4000" b="1" dirty="0">
                <a:solidFill>
                  <a:srgbClr val="316DC0"/>
                </a:solidFill>
                <a:latin typeface="Al Nile" pitchFamily="2" charset="-78"/>
                <a:ea typeface="Baskerville SemiBold" panose="02020502070401020303" pitchFamily="18" charset="0"/>
                <a:cs typeface="Al Nile" pitchFamily="2" charset="-78"/>
              </a:rPr>
              <a:t> hours we have scheduled on the course outline for each day.</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 answer to that is NO!</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If we attempted to keep you for that long of time, we would be afraid you would end up wanting to harm yourself or us!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696867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941183"/>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Our car example again. </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Physically steering the car correctly.</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Knowledge wise, you could name all the parts on steering column in a car. </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Reasoning wise, you could explain and discuss the difference between power and regular steering in a car.  </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651747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55564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But, can you steer the car?</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Knowing when to release the wheel after a turn?</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How far you need to turn the wheel to maintain your position in a lane?</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001405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55564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But, can you steer the car?</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Knowing when to release the wheel after a turn?</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How far you need to turn the wheel to maintain your position in a lane?</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875652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016758"/>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A lost skill, driving a manual transmission.</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2" name="Picture 1">
            <a:extLst>
              <a:ext uri="{FF2B5EF4-FFF2-40B4-BE49-F238E27FC236}">
                <a16:creationId xmlns="" xmlns:a16="http://schemas.microsoft.com/office/drawing/2014/main" id="{5AE6AE66-1FE3-B344-8B77-DB83D7B36E45}"/>
              </a:ext>
            </a:extLst>
          </p:cNvPr>
          <p:cNvPicPr>
            <a:picLocks noChangeAspect="1"/>
          </p:cNvPicPr>
          <p:nvPr/>
        </p:nvPicPr>
        <p:blipFill>
          <a:blip r:embed="rId2"/>
          <a:stretch>
            <a:fillRect/>
          </a:stretch>
        </p:blipFill>
        <p:spPr>
          <a:xfrm>
            <a:off x="2570965" y="1156109"/>
            <a:ext cx="6705890" cy="4454278"/>
          </a:xfrm>
          <a:prstGeom prst="rect">
            <a:avLst/>
          </a:prstGeom>
        </p:spPr>
      </p:pic>
    </p:spTree>
    <p:extLst>
      <p:ext uri="{BB962C8B-B14F-4D97-AF65-F5344CB8AC3E}">
        <p14:creationId xmlns:p14="http://schemas.microsoft.com/office/powerpoint/2010/main" val="3501250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171194"/>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Only</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 18% </a:t>
            </a:r>
            <a:r>
              <a:rPr lang="en-US" sz="4000" b="1" dirty="0">
                <a:solidFill>
                  <a:srgbClr val="316DC0"/>
                </a:solidFill>
                <a:latin typeface="Al Nile" pitchFamily="2" charset="-78"/>
                <a:ea typeface="Baskerville SemiBold" panose="02020502070401020303" pitchFamily="18" charset="0"/>
                <a:cs typeface="Al Nile" pitchFamily="2" charset="-78"/>
              </a:rPr>
              <a:t>of all Americans can drive a manual transmission.</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 percentage of millennials who can drive a manual transmission is even less.</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123781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017853"/>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4</a:t>
            </a:r>
            <a:r>
              <a:rPr lang="en-US" sz="4000" b="1" dirty="0">
                <a:solidFill>
                  <a:srgbClr val="316DC0"/>
                </a:solidFill>
                <a:latin typeface="Al Nile" pitchFamily="2" charset="-78"/>
                <a:ea typeface="Baskerville SemiBold" panose="02020502070401020303" pitchFamily="18" charset="0"/>
                <a:cs typeface="Al Nile" pitchFamily="2" charset="-78"/>
              </a:rPr>
              <a:t>. Product</a:t>
            </a:r>
            <a:r>
              <a:rPr lang="en-US" sz="4000" b="1" dirty="0" smtClean="0">
                <a:solidFill>
                  <a:srgbClr val="316DC0"/>
                </a:solidFill>
                <a:latin typeface="Al Nile" pitchFamily="2" charset="-78"/>
                <a:ea typeface="Baskerville SemiBold" panose="02020502070401020303" pitchFamily="18" charset="0"/>
                <a:cs typeface="Al Nile" pitchFamily="2" charset="-78"/>
              </a:rPr>
              <a:t>:</a:t>
            </a:r>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These learning targets are the physical evidence created to show the achievement of a standard</a:t>
            </a:r>
            <a:r>
              <a:rPr lang="en-US" sz="4000" b="1" dirty="0" smtClean="0">
                <a:solidFill>
                  <a:srgbClr val="316DC0"/>
                </a:solidFill>
                <a:latin typeface="Al Nile" pitchFamily="2" charset="-78"/>
                <a:ea typeface="Baskerville SemiBold" panose="02020502070401020303" pitchFamily="18" charset="0"/>
                <a:cs typeface="Al Nile" pitchFamily="2" charset="-78"/>
              </a:rPr>
              <a:t>.</a:t>
            </a:r>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There are the tangible products that demonstrate the student’s understanding of the requirements in the standard. </a:t>
            </a:r>
            <a:endParaRPr lang="en-US" sz="4000" b="1" dirty="0" smtClean="0">
              <a:solidFill>
                <a:srgbClr val="316DC0"/>
              </a:solidFill>
              <a:latin typeface="Al Nile" pitchFamily="2" charset="-78"/>
              <a:ea typeface="Baskerville SemiBold" panose="02020502070401020303" pitchFamily="18" charset="0"/>
              <a:cs typeface="Al Nile" pitchFamily="2" charset="-78"/>
            </a:endParaRPr>
          </a:p>
          <a:p>
            <a:r>
              <a:rPr lang="en-US" sz="4000" b="1" i="1" dirty="0" smtClean="0">
                <a:solidFill>
                  <a:srgbClr val="316DC0"/>
                </a:solidFill>
                <a:latin typeface="Al Nile" pitchFamily="2" charset="-78"/>
                <a:ea typeface="Baskerville SemiBold" panose="02020502070401020303" pitchFamily="18" charset="0"/>
                <a:cs typeface="Al Nile" pitchFamily="2" charset="-78"/>
              </a:rPr>
              <a:t>Question to ask yourself:  </a:t>
            </a:r>
            <a:r>
              <a:rPr lang="en-US" sz="4000" b="1" dirty="0" smtClean="0">
                <a:solidFill>
                  <a:srgbClr val="316DC0"/>
                </a:solidFill>
                <a:latin typeface="Al Nile" pitchFamily="2" charset="-78"/>
                <a:ea typeface="Baskerville SemiBold" panose="02020502070401020303" pitchFamily="18" charset="0"/>
                <a:cs typeface="Al Nile" pitchFamily="2" charset="-78"/>
              </a:rPr>
              <a:t>What are students asked to produce or create?</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4144161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633406"/>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-Essay/journal</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Video</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Chart, poster,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model</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Demonstration</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-Creating a computer program</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-Audio recording</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 commercial</a:t>
            </a: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Skit</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 </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or </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play</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 game</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974704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324535"/>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Let’s look at a Common Core standard for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6</a:t>
            </a:r>
            <a:r>
              <a:rPr lang="en-US" sz="4000" b="1" baseline="30000" dirty="0">
                <a:solidFill>
                  <a:srgbClr val="316DC0"/>
                </a:solidFill>
                <a:latin typeface="Al Nile" pitchFamily="2" charset="-78"/>
                <a:ea typeface="Baskerville SemiBold" panose="02020502070401020303" pitchFamily="18" charset="0"/>
                <a:cs typeface="Al Nile" pitchFamily="2" charset="-78"/>
              </a:rPr>
              <a:t>th</a:t>
            </a:r>
            <a:r>
              <a:rPr lang="en-US" sz="4000" b="1" dirty="0">
                <a:solidFill>
                  <a:srgbClr val="316DC0"/>
                </a:solidFill>
                <a:latin typeface="Al Nile" pitchFamily="2" charset="-78"/>
                <a:ea typeface="Baskerville SemiBold" panose="02020502070401020303" pitchFamily="18" charset="0"/>
                <a:cs typeface="Al Nile" pitchFamily="2" charset="-78"/>
              </a:rPr>
              <a:t> grade math.</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433280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478970"/>
          </a:xfrm>
          <a:prstGeom prst="rect">
            <a:avLst/>
          </a:prstGeom>
          <a:noFill/>
        </p:spPr>
        <p:txBody>
          <a:bodyPr wrap="square" rtlCol="0">
            <a:spAutoFit/>
          </a:bodyPr>
          <a:lstStyle/>
          <a:p>
            <a:r>
              <a:rPr lang="en-US" sz="4000" b="1" cap="all" dirty="0">
                <a:latin typeface="Al Nile" pitchFamily="2" charset="-78"/>
                <a:cs typeface="Al Nile" pitchFamily="2" charset="-78"/>
                <a:hlinkClick r:id="rId2"/>
              </a:rPr>
              <a:t>CCSS.MATH.CONTENT.</a:t>
            </a:r>
            <a:r>
              <a:rPr lang="en-US" sz="4000" b="1" cap="all" dirty="0">
                <a:latin typeface="Baskerville SemiBold" panose="02020502070401020303" pitchFamily="18" charset="0"/>
                <a:ea typeface="Baskerville SemiBold" panose="02020502070401020303" pitchFamily="18" charset="0"/>
                <a:cs typeface="Al Nile" pitchFamily="2" charset="-78"/>
                <a:hlinkClick r:id="rId2"/>
              </a:rPr>
              <a:t>6</a:t>
            </a:r>
            <a:r>
              <a:rPr lang="en-US" sz="4000" b="1" cap="all" dirty="0">
                <a:latin typeface="Al Nile" pitchFamily="2" charset="-78"/>
                <a:cs typeface="Al Nile" pitchFamily="2" charset="-78"/>
                <a:hlinkClick r:id="rId2"/>
              </a:rPr>
              <a:t>.NS.C.</a:t>
            </a:r>
            <a:r>
              <a:rPr lang="en-US" sz="4000" b="1" cap="all" dirty="0">
                <a:latin typeface="Baskerville SemiBold" panose="02020502070401020303" pitchFamily="18" charset="0"/>
                <a:ea typeface="Baskerville SemiBold" panose="02020502070401020303" pitchFamily="18" charset="0"/>
                <a:cs typeface="Al Nile" pitchFamily="2" charset="-78"/>
                <a:hlinkClick r:id="rId2"/>
              </a:rPr>
              <a:t>5</a:t>
            </a:r>
            <a:r>
              <a:rPr lang="en-US" sz="4000" b="1" dirty="0">
                <a:latin typeface="Al Nile" pitchFamily="2" charset="-78"/>
                <a:cs typeface="Al Nile" pitchFamily="2" charset="-78"/>
              </a:rPr>
              <a:t/>
            </a:r>
            <a:br>
              <a:rPr lang="en-US" sz="4000" b="1" dirty="0">
                <a:latin typeface="Al Nile" pitchFamily="2" charset="-78"/>
                <a:cs typeface="Al Nile" pitchFamily="2" charset="-78"/>
              </a:rPr>
            </a:br>
            <a:r>
              <a:rPr lang="en-US" sz="4000" b="1" dirty="0">
                <a:latin typeface="Al Nile" pitchFamily="2" charset="-78"/>
                <a:cs typeface="Al Nile" pitchFamily="2" charset="-78"/>
              </a:rPr>
              <a:t>Understand that positive and negative numbers are used together to describe quantities having opposite directions or values (e.g., temperature above/below zero, elevation above/below sea level, credits/debits, positive/negative electric charge); use positive and negative numbers to represent quantities in real-world contexts, explaining the meaning of </a:t>
            </a:r>
            <a:r>
              <a:rPr lang="en-US" sz="4000" b="1" dirty="0">
                <a:latin typeface="Baskerville SemiBold" panose="02020502070401020303" pitchFamily="18" charset="0"/>
                <a:ea typeface="Baskerville SemiBold" panose="02020502070401020303" pitchFamily="18" charset="0"/>
                <a:cs typeface="Al Nile" pitchFamily="2" charset="-78"/>
              </a:rPr>
              <a:t>0</a:t>
            </a:r>
            <a:r>
              <a:rPr lang="en-US" sz="4000" b="1" dirty="0">
                <a:latin typeface="Al Nile" pitchFamily="2" charset="-78"/>
                <a:cs typeface="Al Nile" pitchFamily="2" charset="-78"/>
              </a:rPr>
              <a:t> in each situation.</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932632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0248960"/>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1</a:t>
            </a:r>
            <a:r>
              <a:rPr lang="en-US" sz="4000" b="1" dirty="0">
                <a:solidFill>
                  <a:srgbClr val="316DC0"/>
                </a:solidFill>
                <a:latin typeface="Al Nile" pitchFamily="2" charset="-78"/>
                <a:ea typeface="Baskerville SemiBold" panose="02020502070401020303" pitchFamily="18" charset="0"/>
                <a:cs typeface="Al Nile" pitchFamily="2" charset="-78"/>
              </a:rPr>
              <a:t>. Knowledge…what must the student know to even begin the achieve this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-Positive and negative numbers</a:t>
            </a:r>
          </a:p>
          <a:p>
            <a:r>
              <a:rPr lang="en-US" sz="4000" b="1" dirty="0">
                <a:solidFill>
                  <a:srgbClr val="316DC0"/>
                </a:solidFill>
                <a:latin typeface="Al Nile" pitchFamily="2" charset="-78"/>
                <a:ea typeface="Baskerville SemiBold" panose="02020502070401020303" pitchFamily="18" charset="0"/>
                <a:cs typeface="Al Nile" pitchFamily="2" charset="-78"/>
              </a:rPr>
              <a:t>-Above and below</a:t>
            </a:r>
          </a:p>
          <a:p>
            <a:r>
              <a:rPr lang="en-US" sz="4000" b="1" dirty="0">
                <a:solidFill>
                  <a:srgbClr val="316DC0"/>
                </a:solidFill>
                <a:latin typeface="Al Nile" pitchFamily="2" charset="-78"/>
                <a:ea typeface="Baskerville SemiBold" panose="02020502070401020303" pitchFamily="18" charset="0"/>
                <a:cs typeface="Al Nile" pitchFamily="2" charset="-78"/>
              </a:rPr>
              <a:t>-Temperature</a:t>
            </a:r>
          </a:p>
          <a:p>
            <a:r>
              <a:rPr lang="en-US" sz="4000" b="1" dirty="0">
                <a:solidFill>
                  <a:srgbClr val="316DC0"/>
                </a:solidFill>
                <a:latin typeface="Al Nile" pitchFamily="2" charset="-78"/>
                <a:ea typeface="Baskerville SemiBold" panose="02020502070401020303" pitchFamily="18" charset="0"/>
                <a:cs typeface="Al Nile" pitchFamily="2" charset="-78"/>
              </a:rPr>
              <a:t>-Elevation/Sea levels</a:t>
            </a:r>
          </a:p>
          <a:p>
            <a:r>
              <a:rPr lang="en-US" sz="4000" b="1" dirty="0">
                <a:solidFill>
                  <a:srgbClr val="316DC0"/>
                </a:solidFill>
                <a:latin typeface="Al Nile" pitchFamily="2" charset="-78"/>
                <a:ea typeface="Baskerville SemiBold" panose="02020502070401020303" pitchFamily="18" charset="0"/>
                <a:cs typeface="Al Nile" pitchFamily="2" charset="-78"/>
              </a:rPr>
              <a:t>-Debits/credits</a:t>
            </a:r>
          </a:p>
          <a:p>
            <a:r>
              <a:rPr lang="en-US" sz="4000" b="1" dirty="0">
                <a:solidFill>
                  <a:srgbClr val="316DC0"/>
                </a:solidFill>
                <a:latin typeface="Al Nile" pitchFamily="2" charset="-78"/>
                <a:ea typeface="Baskerville SemiBold" panose="02020502070401020303" pitchFamily="18" charset="0"/>
                <a:cs typeface="Al Nile" pitchFamily="2" charset="-78"/>
              </a:rPr>
              <a:t>-Others you might identify</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781626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8710077"/>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So, we will be going through the information rather quickly.</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 will leave time at the end to answer questions and you can always email us at any time with a question or seeking a point of clarification.</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This session will be recorded and posted on our website: </a:t>
            </a:r>
            <a:r>
              <a:rPr lang="en-US" sz="4000" b="1" dirty="0" err="1">
                <a:solidFill>
                  <a:srgbClr val="316DC0"/>
                </a:solidFill>
                <a:latin typeface="Al Nile" pitchFamily="2" charset="-78"/>
                <a:ea typeface="Baskerville SemiBold" panose="02020502070401020303" pitchFamily="18" charset="0"/>
                <a:cs typeface="Al Nile" pitchFamily="2" charset="-78"/>
              </a:rPr>
              <a:t>LoVerdeGroup.com</a:t>
            </a:r>
            <a:r>
              <a:rPr lang="en-US" sz="4000" b="1" dirty="0">
                <a:solidFill>
                  <a:srgbClr val="316DC0"/>
                </a:solidFill>
                <a:latin typeface="Al Nile" pitchFamily="2" charset="-78"/>
                <a:ea typeface="Baskerville SemiBold" panose="02020502070401020303" pitchFamily="18" charset="0"/>
                <a:cs typeface="Al Nile" pitchFamily="2" charset="-78"/>
              </a:rPr>
              <a:t>  for you to download and review.</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561043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633406"/>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2. </a:t>
            </a:r>
            <a:r>
              <a:rPr lang="en-US" sz="4000" b="1" dirty="0">
                <a:solidFill>
                  <a:srgbClr val="316DC0"/>
                </a:solidFill>
                <a:latin typeface="Al Nile" pitchFamily="2" charset="-78"/>
                <a:ea typeface="Baskerville SemiBold" panose="02020502070401020303" pitchFamily="18" charset="0"/>
                <a:cs typeface="Al Nile" pitchFamily="2" charset="-78"/>
              </a:rPr>
              <a:t>Reasoning…what thinking skills are required for the student to possess to achieve this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-Understand</a:t>
            </a:r>
          </a:p>
          <a:p>
            <a:r>
              <a:rPr lang="en-US" sz="4000" b="1" dirty="0">
                <a:solidFill>
                  <a:srgbClr val="316DC0"/>
                </a:solidFill>
                <a:latin typeface="Al Nile" pitchFamily="2" charset="-78"/>
                <a:ea typeface="Baskerville SemiBold" panose="02020502070401020303" pitchFamily="18" charset="0"/>
                <a:cs typeface="Al Nile" pitchFamily="2" charset="-78"/>
              </a:rPr>
              <a:t>-Describe </a:t>
            </a:r>
          </a:p>
          <a:p>
            <a:r>
              <a:rPr lang="en-US" sz="4000" b="1" dirty="0">
                <a:solidFill>
                  <a:srgbClr val="316DC0"/>
                </a:solidFill>
                <a:latin typeface="Al Nile" pitchFamily="2" charset="-78"/>
                <a:ea typeface="Baskerville SemiBold" panose="02020502070401020303" pitchFamily="18" charset="0"/>
                <a:cs typeface="Al Nile" pitchFamily="2" charset="-78"/>
              </a:rPr>
              <a:t>-Represent</a:t>
            </a:r>
          </a:p>
          <a:p>
            <a:r>
              <a:rPr lang="en-US" sz="4000" b="1" dirty="0">
                <a:solidFill>
                  <a:srgbClr val="316DC0"/>
                </a:solidFill>
                <a:latin typeface="Al Nile" pitchFamily="2" charset="-78"/>
                <a:ea typeface="Baskerville SemiBold" panose="02020502070401020303" pitchFamily="18" charset="0"/>
                <a:cs typeface="Al Nile" pitchFamily="2" charset="-78"/>
              </a:rPr>
              <a:t>-Explain</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555792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171194"/>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3. </a:t>
            </a:r>
            <a:r>
              <a:rPr lang="en-US" sz="4000" b="1" dirty="0">
                <a:solidFill>
                  <a:srgbClr val="316DC0"/>
                </a:solidFill>
                <a:latin typeface="Al Nile" pitchFamily="2" charset="-78"/>
                <a:ea typeface="Baskerville SemiBold" panose="02020502070401020303" pitchFamily="18" charset="0"/>
                <a:cs typeface="Al Nile" pitchFamily="2" charset="-78"/>
              </a:rPr>
              <a:t>Skills…what skills are required for the student to achieve this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Not applicable in this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934639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633406"/>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4. </a:t>
            </a:r>
            <a:r>
              <a:rPr lang="en-US" sz="4000" b="1" dirty="0">
                <a:solidFill>
                  <a:srgbClr val="316DC0"/>
                </a:solidFill>
                <a:latin typeface="Al Nile" pitchFamily="2" charset="-78"/>
                <a:ea typeface="Baskerville SemiBold" panose="02020502070401020303" pitchFamily="18" charset="0"/>
                <a:cs typeface="Al Nile" pitchFamily="2" charset="-78"/>
              </a:rPr>
              <a:t>Performance…what must the student create to demonstrate their understanding of the standard.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-Real world examples of positive and negative quantities.</a:t>
            </a:r>
          </a:p>
          <a:p>
            <a:r>
              <a:rPr lang="en-US" sz="4000" b="1" dirty="0">
                <a:solidFill>
                  <a:srgbClr val="316DC0"/>
                </a:solidFill>
                <a:latin typeface="Al Nile" pitchFamily="2" charset="-78"/>
                <a:ea typeface="Baskerville SemiBold" panose="02020502070401020303" pitchFamily="18" charset="0"/>
                <a:cs typeface="Al Nile" pitchFamily="2" charset="-78"/>
              </a:rPr>
              <a:t>-Written explanation of what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0</a:t>
            </a:r>
            <a:r>
              <a:rPr lang="en-US" sz="4000" b="1" dirty="0">
                <a:solidFill>
                  <a:srgbClr val="316DC0"/>
                </a:solidFill>
                <a:latin typeface="Al Nile" pitchFamily="2" charset="-78"/>
                <a:ea typeface="Baskerville SemiBold" panose="02020502070401020303" pitchFamily="18" charset="0"/>
                <a:cs typeface="Al Nile" pitchFamily="2" charset="-78"/>
              </a:rPr>
              <a:t> means in those real world examples</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590376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017853"/>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As we said before, deconstructing standards is not an exact science.</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In going over the previous example, you might have looked at it differently than we did.</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That’s okay!!!!</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4513216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786747"/>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The important point is that you are breaking the standard down into specific knowledge targets and reasoning targets for the student and it allows you to be clear on the what knowledge and reasoning skills you need to teach your students.</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934460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324535"/>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Your homework for this afternoon.</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16455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324535"/>
          </a:xfrm>
          <a:prstGeom prst="rect">
            <a:avLst/>
          </a:prstGeom>
          <a:noFill/>
        </p:spPr>
        <p:txBody>
          <a:bodyPr wrap="square" rtlCol="0">
            <a:spAutoFit/>
          </a:bodyPr>
          <a:lstStyle/>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Look at section #1 in your Portfolio.</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6" name="Picture 5">
            <a:extLst>
              <a:ext uri="{FF2B5EF4-FFF2-40B4-BE49-F238E27FC236}">
                <a16:creationId xmlns="" xmlns:a16="http://schemas.microsoft.com/office/drawing/2014/main" id="{26EF5527-0C68-D64E-A226-C1F3EBE1C8B6}"/>
              </a:ext>
            </a:extLst>
          </p:cNvPr>
          <p:cNvPicPr>
            <a:picLocks noChangeAspect="1"/>
          </p:cNvPicPr>
          <p:nvPr/>
        </p:nvPicPr>
        <p:blipFill>
          <a:blip r:embed="rId2"/>
          <a:stretch>
            <a:fillRect/>
          </a:stretch>
        </p:blipFill>
        <p:spPr>
          <a:xfrm>
            <a:off x="1997528" y="449451"/>
            <a:ext cx="8196943" cy="6858000"/>
          </a:xfrm>
          <a:prstGeom prst="rect">
            <a:avLst/>
          </a:prstGeom>
        </p:spPr>
      </p:pic>
    </p:spTree>
    <p:extLst>
      <p:ext uri="{BB962C8B-B14F-4D97-AF65-F5344CB8AC3E}">
        <p14:creationId xmlns:p14="http://schemas.microsoft.com/office/powerpoint/2010/main" val="4108930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0802957"/>
          </a:xfrm>
          <a:prstGeom prst="rect">
            <a:avLst/>
          </a:prstGeom>
          <a:noFill/>
        </p:spPr>
        <p:txBody>
          <a:bodyPr wrap="square" rtlCol="0">
            <a:spAutoFit/>
          </a:bodyPr>
          <a:lstStyle/>
          <a:p>
            <a:r>
              <a:rPr lang="en-US" sz="3600" b="1" dirty="0"/>
              <a:t>SECTION 1.     </a:t>
            </a:r>
            <a:endParaRPr lang="en-US" sz="3600" dirty="0"/>
          </a:p>
          <a:p>
            <a:r>
              <a:rPr lang="en-US" sz="3600" b="1" dirty="0"/>
              <a:t>Need Assessment Rationale: </a:t>
            </a:r>
            <a:r>
              <a:rPr lang="en-US" sz="3600" dirty="0"/>
              <a:t>Participants will choose 2 standards/objectives to deconstruct from the following, Hawaii Common Core Standards, New Generation Science Standards, CSTA K-12 Computer Science Standards, Hawaii Content and Performance Standards III, Hawaii DOE Subject Standards and ASCA Standards. They will base this selection upon the needs of their students and provide a rationale for that selection. This needs assessment rationale must include a caption for the rationale. </a:t>
            </a:r>
            <a:r>
              <a:rPr lang="en-US" sz="3600" b="1" dirty="0"/>
              <a:t>2 needs assessment rationales are required for this section.</a:t>
            </a:r>
            <a:r>
              <a:rPr lang="en-US" sz="3600" dirty="0"/>
              <a:t>(Student Centered)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920537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0248960"/>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Select</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2</a:t>
            </a:r>
            <a:r>
              <a:rPr lang="en-US" sz="4000" b="1" dirty="0" smtClean="0">
                <a:solidFill>
                  <a:srgbClr val="316DC0"/>
                </a:solidFill>
                <a:latin typeface="Baskerville SemiBold" panose="02020502070401020303" pitchFamily="18" charset="0"/>
                <a:ea typeface="Baskerville SemiBold" panose="02020502070401020303" pitchFamily="18" charset="0"/>
                <a:cs typeface="Al Nile" pitchFamily="2" charset="-78"/>
              </a:rPr>
              <a:t> </a:t>
            </a:r>
            <a:r>
              <a:rPr lang="en-US" sz="4000" b="1" dirty="0" smtClean="0">
                <a:solidFill>
                  <a:srgbClr val="316DC0"/>
                </a:solidFill>
                <a:latin typeface="Al Nile" pitchFamily="2" charset="-78"/>
                <a:ea typeface="Baskerville SemiBold" panose="02020502070401020303" pitchFamily="18" charset="0"/>
                <a:cs typeface="Al Nile" pitchFamily="2" charset="-78"/>
              </a:rPr>
              <a:t>standards </a:t>
            </a:r>
            <a:r>
              <a:rPr lang="en-US" sz="4000" b="1" dirty="0">
                <a:solidFill>
                  <a:srgbClr val="316DC0"/>
                </a:solidFill>
                <a:latin typeface="Al Nile" pitchFamily="2" charset="-78"/>
                <a:ea typeface="Baskerville SemiBold" panose="02020502070401020303" pitchFamily="18" charset="0"/>
                <a:cs typeface="Al Nile" pitchFamily="2" charset="-78"/>
              </a:rPr>
              <a:t>that you will be using next school year and provide a rationale for choosing them.</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Don’t worry if you need to change the standard in the fall based upon the needs of your students at that time.</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This exercise is to provide you with examples of what you might be writing in your Portfolio.</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251228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324535"/>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Now turn to section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2</a:t>
            </a:r>
            <a:r>
              <a:rPr lang="en-US" sz="4000" b="1" dirty="0">
                <a:solidFill>
                  <a:srgbClr val="316DC0"/>
                </a:solidFill>
                <a:latin typeface="Al Nile" pitchFamily="2" charset="-78"/>
                <a:ea typeface="Baskerville SemiBold" panose="02020502070401020303" pitchFamily="18" charset="0"/>
                <a:cs typeface="Al Nile" pitchFamily="2" charset="-78"/>
              </a:rPr>
              <a:t> in your Portfolio.</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10" name="Picture 9">
            <a:extLst>
              <a:ext uri="{FF2B5EF4-FFF2-40B4-BE49-F238E27FC236}">
                <a16:creationId xmlns="" xmlns:a16="http://schemas.microsoft.com/office/drawing/2014/main" id="{3595D400-0EE3-2346-BE74-00788BF53990}"/>
              </a:ext>
            </a:extLst>
          </p:cNvPr>
          <p:cNvPicPr>
            <a:picLocks noChangeAspect="1"/>
          </p:cNvPicPr>
          <p:nvPr/>
        </p:nvPicPr>
        <p:blipFill>
          <a:blip r:embed="rId2"/>
          <a:stretch>
            <a:fillRect/>
          </a:stretch>
        </p:blipFill>
        <p:spPr>
          <a:xfrm>
            <a:off x="1520870" y="0"/>
            <a:ext cx="8673601" cy="8236800"/>
          </a:xfrm>
          <a:prstGeom prst="rect">
            <a:avLst/>
          </a:prstGeom>
        </p:spPr>
      </p:pic>
    </p:spTree>
    <p:extLst>
      <p:ext uri="{BB962C8B-B14F-4D97-AF65-F5344CB8AC3E}">
        <p14:creationId xmlns:p14="http://schemas.microsoft.com/office/powerpoint/2010/main" val="249908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4401205"/>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Let’s start out getting your minds engaged.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You are to solve the value of the red shape in each sequence when the numbers are added together.</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2948112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9417963"/>
          </a:xfrm>
          <a:prstGeom prst="rect">
            <a:avLst/>
          </a:prstGeom>
          <a:noFill/>
        </p:spPr>
        <p:txBody>
          <a:bodyPr wrap="square" rtlCol="0">
            <a:spAutoFit/>
          </a:bodyPr>
          <a:lstStyle/>
          <a:p>
            <a:r>
              <a:rPr lang="en-US" b="1" dirty="0"/>
              <a:t> </a:t>
            </a:r>
            <a:r>
              <a:rPr lang="en-US" sz="3600" b="1" dirty="0"/>
              <a:t>Deconstruction Template: </a:t>
            </a:r>
            <a:r>
              <a:rPr lang="en-US" sz="3600" dirty="0"/>
              <a:t>Participants will utilize the deconstructing Learning Template and clarify learning targets by taking the broad standard/objective, and breaking it down to more explicit learning targets. They will complete the template by indicating knowledge targets, reasoning targets, skill targets, and product targets for the Standard/Objective. A caption is required. </a:t>
            </a:r>
            <a:r>
              <a:rPr lang="en-US" sz="3600" b="1" dirty="0"/>
              <a:t>2 deconstruction templates are required for this section</a:t>
            </a:r>
            <a:r>
              <a:rPr lang="en-US" sz="3600" dirty="0"/>
              <a:t>.(Teacher Growth Centered)</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3891145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10556736"/>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We want you to fill the Deconstructing template in by identifying the knowledge, reasoning, skills and product targets in the standard.</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Do that this afternoon and have it available tomorrow morning as we go through the Portfolio requirements.</a:t>
            </a:r>
          </a:p>
          <a:p>
            <a:endParaRPr lang="en-US" sz="2000" b="1" dirty="0">
              <a:solidFill>
                <a:srgbClr val="316DC0"/>
              </a:solidFill>
              <a:latin typeface="Al Nile" pitchFamily="2" charset="-78"/>
              <a:ea typeface="Baskerville SemiBold" panose="02020502070401020303" pitchFamily="18" charset="0"/>
              <a:cs typeface="Al Nile" pitchFamily="2" charset="-78"/>
            </a:endParaRPr>
          </a:p>
          <a:p>
            <a:r>
              <a:rPr lang="en-US" sz="4000" b="1" dirty="0">
                <a:solidFill>
                  <a:srgbClr val="316DC0"/>
                </a:solidFill>
                <a:latin typeface="Al Nile" pitchFamily="2" charset="-78"/>
                <a:ea typeface="Baskerville SemiBold" panose="02020502070401020303" pitchFamily="18" charset="0"/>
                <a:cs typeface="Al Nile" pitchFamily="2" charset="-78"/>
              </a:rPr>
              <a:t>We’ll use the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6</a:t>
            </a:r>
            <a:r>
              <a:rPr lang="en-US" sz="4000" b="1" baseline="30000" dirty="0">
                <a:solidFill>
                  <a:srgbClr val="316DC0"/>
                </a:solidFill>
                <a:latin typeface="Al Nile" pitchFamily="2" charset="-78"/>
                <a:ea typeface="Baskerville SemiBold" panose="02020502070401020303" pitchFamily="18" charset="0"/>
                <a:cs typeface="Al Nile" pitchFamily="2" charset="-78"/>
              </a:rPr>
              <a:t>th</a:t>
            </a:r>
            <a:r>
              <a:rPr lang="en-US" sz="4000" b="1" dirty="0">
                <a:solidFill>
                  <a:srgbClr val="316DC0"/>
                </a:solidFill>
                <a:latin typeface="Al Nile" pitchFamily="2" charset="-78"/>
                <a:ea typeface="Baskerville SemiBold" panose="02020502070401020303" pitchFamily="18" charset="0"/>
                <a:cs typeface="Al Nile" pitchFamily="2" charset="-78"/>
              </a:rPr>
              <a:t> grade Math Standard as an example.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080702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7478970"/>
          </a:xfrm>
          <a:prstGeom prst="rect">
            <a:avLst/>
          </a:prstGeom>
          <a:noFill/>
        </p:spPr>
        <p:txBody>
          <a:bodyPr wrap="square" rtlCol="0">
            <a:spAutoFit/>
          </a:bodyPr>
          <a:lstStyle/>
          <a:p>
            <a:r>
              <a:rPr lang="en-US" sz="4000" b="1" cap="all" dirty="0">
                <a:latin typeface="Al Nile" pitchFamily="2" charset="-78"/>
                <a:cs typeface="Al Nile" pitchFamily="2" charset="-78"/>
                <a:hlinkClick r:id="rId2"/>
              </a:rPr>
              <a:t>CCSS.MATH.CONTENT.</a:t>
            </a:r>
            <a:r>
              <a:rPr lang="en-US" sz="4000" b="1" cap="all" dirty="0">
                <a:latin typeface="Baskerville SemiBold" panose="02020502070401020303" pitchFamily="18" charset="0"/>
                <a:ea typeface="Baskerville SemiBold" panose="02020502070401020303" pitchFamily="18" charset="0"/>
                <a:cs typeface="Al Nile" pitchFamily="2" charset="-78"/>
                <a:hlinkClick r:id="rId2"/>
              </a:rPr>
              <a:t>6</a:t>
            </a:r>
            <a:r>
              <a:rPr lang="en-US" sz="4000" b="1" cap="all" dirty="0">
                <a:latin typeface="Al Nile" pitchFamily="2" charset="-78"/>
                <a:cs typeface="Al Nile" pitchFamily="2" charset="-78"/>
                <a:hlinkClick r:id="rId2"/>
              </a:rPr>
              <a:t>.NS.C.</a:t>
            </a:r>
            <a:r>
              <a:rPr lang="en-US" sz="4000" b="1" cap="all" dirty="0">
                <a:latin typeface="Baskerville SemiBold" panose="02020502070401020303" pitchFamily="18" charset="0"/>
                <a:ea typeface="Baskerville SemiBold" panose="02020502070401020303" pitchFamily="18" charset="0"/>
                <a:cs typeface="Al Nile" pitchFamily="2" charset="-78"/>
                <a:hlinkClick r:id="rId2"/>
              </a:rPr>
              <a:t>5</a:t>
            </a:r>
            <a:r>
              <a:rPr lang="en-US" sz="4000" b="1" dirty="0">
                <a:latin typeface="Al Nile" pitchFamily="2" charset="-78"/>
                <a:cs typeface="Al Nile" pitchFamily="2" charset="-78"/>
              </a:rPr>
              <a:t/>
            </a:r>
            <a:br>
              <a:rPr lang="en-US" sz="4000" b="1" dirty="0">
                <a:latin typeface="Al Nile" pitchFamily="2" charset="-78"/>
                <a:cs typeface="Al Nile" pitchFamily="2" charset="-78"/>
              </a:rPr>
            </a:br>
            <a:r>
              <a:rPr lang="en-US" sz="4000" b="1" dirty="0">
                <a:latin typeface="Al Nile" pitchFamily="2" charset="-78"/>
                <a:cs typeface="Al Nile" pitchFamily="2" charset="-78"/>
              </a:rPr>
              <a:t>Understand that positive and negative numbers are used together to describe quantities having opposite directions or values (e.g., temperature above/below zero, elevation above/below sea level, credits/debits, positive/negative electric charge); use positive and negative numbers to represent quantities in real-world contexts, explaining the meaning of </a:t>
            </a:r>
            <a:r>
              <a:rPr lang="en-US" sz="4000" b="1" dirty="0">
                <a:latin typeface="Baskerville SemiBold" panose="02020502070401020303" pitchFamily="18" charset="0"/>
                <a:ea typeface="Baskerville SemiBold" panose="02020502070401020303" pitchFamily="18" charset="0"/>
                <a:cs typeface="Al Nile" pitchFamily="2" charset="-78"/>
              </a:rPr>
              <a:t>0</a:t>
            </a:r>
            <a:r>
              <a:rPr lang="en-US" sz="4000" b="1" dirty="0">
                <a:latin typeface="Al Nile" pitchFamily="2" charset="-78"/>
                <a:cs typeface="Al Nile" pitchFamily="2" charset="-78"/>
              </a:rPr>
              <a:t> in each situation.</a:t>
            </a:r>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328827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735359"/>
            <a:ext cx="11800114" cy="4708981"/>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6" name="Picture 5">
            <a:extLst>
              <a:ext uri="{FF2B5EF4-FFF2-40B4-BE49-F238E27FC236}">
                <a16:creationId xmlns="" xmlns:a16="http://schemas.microsoft.com/office/drawing/2014/main" id="{282EFC2E-91EB-4742-9FCD-7E52152210F2}"/>
              </a:ext>
            </a:extLst>
          </p:cNvPr>
          <p:cNvPicPr>
            <a:picLocks noChangeAspect="1"/>
          </p:cNvPicPr>
          <p:nvPr/>
        </p:nvPicPr>
        <p:blipFill>
          <a:blip r:embed="rId2"/>
          <a:stretch>
            <a:fillRect/>
          </a:stretch>
        </p:blipFill>
        <p:spPr>
          <a:xfrm>
            <a:off x="195943" y="1595608"/>
            <a:ext cx="11851370" cy="4231038"/>
          </a:xfrm>
          <a:prstGeom prst="rect">
            <a:avLst/>
          </a:prstGeom>
        </p:spPr>
      </p:pic>
      <p:sp>
        <p:nvSpPr>
          <p:cNvPr id="8" name="TextBox 7"/>
          <p:cNvSpPr txBox="1"/>
          <p:nvPr/>
        </p:nvSpPr>
        <p:spPr>
          <a:xfrm>
            <a:off x="381785" y="412633"/>
            <a:ext cx="11429274" cy="1323439"/>
          </a:xfrm>
          <a:prstGeom prst="rect">
            <a:avLst/>
          </a:prstGeom>
          <a:noFill/>
        </p:spPr>
        <p:txBody>
          <a:bodyPr wrap="square" rtlCol="0">
            <a:spAutoFit/>
          </a:bodyPr>
          <a:lstStyle/>
          <a:p>
            <a:r>
              <a:rPr lang="en-US" sz="4000" dirty="0" smtClean="0"/>
              <a:t>Highlight the verbs with one color (Yellow) and the nouns with a different color (RED)</a:t>
            </a:r>
            <a:r>
              <a:rPr lang="en-US" dirty="0" smtClean="0"/>
              <a:t>.</a:t>
            </a:r>
            <a:endParaRPr lang="en-US" dirty="0"/>
          </a:p>
        </p:txBody>
      </p:sp>
    </p:spTree>
    <p:extLst>
      <p:ext uri="{BB962C8B-B14F-4D97-AF65-F5344CB8AC3E}">
        <p14:creationId xmlns:p14="http://schemas.microsoft.com/office/powerpoint/2010/main" val="31243579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4708981"/>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
        <p:nvSpPr>
          <p:cNvPr id="7" name="Text Box 1">
            <a:extLst>
              <a:ext uri="{FF2B5EF4-FFF2-40B4-BE49-F238E27FC236}">
                <a16:creationId xmlns="" xmlns:a16="http://schemas.microsoft.com/office/drawing/2014/main" id="{029D2302-F3BE-C544-BB39-C94E5167F1BC}"/>
              </a:ext>
            </a:extLst>
          </p:cNvPr>
          <p:cNvSpPr txBox="1"/>
          <p:nvPr/>
        </p:nvSpPr>
        <p:spPr>
          <a:xfrm>
            <a:off x="759417" y="325464"/>
            <a:ext cx="10135891" cy="599427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Knowledge targets: </a:t>
            </a:r>
          </a:p>
          <a:p>
            <a:pPr marL="0" marR="0">
              <a:spcBef>
                <a:spcPts val="0"/>
              </a:spcBef>
              <a:spcAft>
                <a:spcPts val="0"/>
              </a:spcAft>
            </a:pPr>
            <a:r>
              <a:rPr lang="en-US" sz="3200" b="1" dirty="0" smtClean="0">
                <a:effectLst/>
                <a:latin typeface="Al Nile" pitchFamily="2" charset="-78"/>
                <a:ea typeface="Times New Roman" panose="02020603050405020304" pitchFamily="18" charset="0"/>
                <a:cs typeface="Al Nile" pitchFamily="2" charset="-78"/>
              </a:rPr>
              <a:t>Know</a:t>
            </a:r>
            <a:r>
              <a:rPr lang="en-US" sz="3200" b="1" dirty="0" smtClean="0">
                <a:latin typeface="Al Nile" pitchFamily="2" charset="-78"/>
                <a:ea typeface="Times New Roman" panose="02020603050405020304" pitchFamily="18" charset="0"/>
                <a:cs typeface="Al Nile" pitchFamily="2" charset="-78"/>
              </a:rPr>
              <a:t> </a:t>
            </a:r>
            <a:r>
              <a:rPr lang="en-US" sz="3200" b="1" dirty="0" smtClean="0">
                <a:effectLst/>
                <a:latin typeface="Al Nile" pitchFamily="2" charset="-78"/>
                <a:ea typeface="Times New Roman" panose="02020603050405020304" pitchFamily="18" charset="0"/>
                <a:cs typeface="Al Nile" pitchFamily="2" charset="-78"/>
              </a:rPr>
              <a:t>the </a:t>
            </a:r>
            <a:r>
              <a:rPr lang="en-US" sz="3200" b="1" dirty="0">
                <a:effectLst/>
                <a:latin typeface="Al Nile" pitchFamily="2" charset="-78"/>
                <a:ea typeface="Times New Roman" panose="02020603050405020304" pitchFamily="18" charset="0"/>
                <a:cs typeface="Al Nile" pitchFamily="2" charset="-78"/>
              </a:rPr>
              <a:t>meaning of the following words and concepts:</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-positive numbers</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-negative numbers</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-temperature</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-elevation</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-sea level</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-credits/debits</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-electric charge</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-real world</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-meaning of </a:t>
            </a:r>
            <a:r>
              <a:rPr lang="en-US" sz="3200" b="1" dirty="0">
                <a:effectLst/>
                <a:latin typeface="Baskerville SemiBold" panose="02020502070401020303" pitchFamily="18" charset="0"/>
                <a:ea typeface="Baskerville SemiBold" panose="02020502070401020303" pitchFamily="18" charset="0"/>
                <a:cs typeface="Al Nile" pitchFamily="2" charset="-78"/>
              </a:rPr>
              <a:t>0</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42022059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4708981"/>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
        <p:nvSpPr>
          <p:cNvPr id="6" name="Text Box 3">
            <a:extLst>
              <a:ext uri="{FF2B5EF4-FFF2-40B4-BE49-F238E27FC236}">
                <a16:creationId xmlns="" xmlns:a16="http://schemas.microsoft.com/office/drawing/2014/main" id="{E3E3B9BE-03A2-3641-89CF-D8BC494CEAB2}"/>
              </a:ext>
            </a:extLst>
          </p:cNvPr>
          <p:cNvSpPr txBox="1"/>
          <p:nvPr/>
        </p:nvSpPr>
        <p:spPr>
          <a:xfrm>
            <a:off x="666428" y="294468"/>
            <a:ext cx="10383864" cy="578086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Reasoning targets:</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Understand that positive and negative numbers can be used together to describe quantities. </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Apply the concept of positive and negative numbers in a real world example.</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Explain the meaning of the value of 0 in that real world example.</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230289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4708981"/>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
        <p:nvSpPr>
          <p:cNvPr id="6" name="Text Box 3">
            <a:extLst>
              <a:ext uri="{FF2B5EF4-FFF2-40B4-BE49-F238E27FC236}">
                <a16:creationId xmlns="" xmlns:a16="http://schemas.microsoft.com/office/drawing/2014/main" id="{E3E3B9BE-03A2-3641-89CF-D8BC494CEAB2}"/>
              </a:ext>
            </a:extLst>
          </p:cNvPr>
          <p:cNvSpPr txBox="1"/>
          <p:nvPr/>
        </p:nvSpPr>
        <p:spPr>
          <a:xfrm>
            <a:off x="666428" y="294468"/>
            <a:ext cx="10383864" cy="578086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Skills targets:</a:t>
            </a:r>
          </a:p>
          <a:p>
            <a:pPr marL="0" marR="0">
              <a:spcBef>
                <a:spcPts val="0"/>
              </a:spcBef>
              <a:spcAft>
                <a:spcPts val="0"/>
              </a:spcAft>
            </a:pPr>
            <a:endParaRPr lang="en-US" sz="3200" b="1" dirty="0">
              <a:latin typeface="Al Nile" pitchFamily="2" charset="-78"/>
              <a:ea typeface="Times New Roman" panose="02020603050405020304" pitchFamily="18" charset="0"/>
              <a:cs typeface="Al Nile" pitchFamily="2" charset="-78"/>
            </a:endParaRP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None</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417402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4708981"/>
          </a:xfrm>
          <a:prstGeom prst="rect">
            <a:avLst/>
          </a:prstGeom>
          <a:noFill/>
        </p:spPr>
        <p:txBody>
          <a:bodyPr wrap="square" rtlCol="0">
            <a:spAutoFit/>
          </a:bodyPr>
          <a:lstStyle/>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
        <p:nvSpPr>
          <p:cNvPr id="6" name="Text Box 3">
            <a:extLst>
              <a:ext uri="{FF2B5EF4-FFF2-40B4-BE49-F238E27FC236}">
                <a16:creationId xmlns="" xmlns:a16="http://schemas.microsoft.com/office/drawing/2014/main" id="{E3E3B9BE-03A2-3641-89CF-D8BC494CEAB2}"/>
              </a:ext>
            </a:extLst>
          </p:cNvPr>
          <p:cNvSpPr txBox="1"/>
          <p:nvPr/>
        </p:nvSpPr>
        <p:spPr>
          <a:xfrm>
            <a:off x="666428" y="294468"/>
            <a:ext cx="10383864" cy="578086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Product targets:</a:t>
            </a:r>
          </a:p>
          <a:p>
            <a:pPr marL="0" marR="0">
              <a:spcBef>
                <a:spcPts val="0"/>
              </a:spcBef>
              <a:spcAft>
                <a:spcPts val="0"/>
              </a:spcAft>
            </a:pPr>
            <a:endParaRPr lang="en-US" sz="3200" b="1" dirty="0">
              <a:latin typeface="Al Nile" pitchFamily="2" charset="-78"/>
              <a:ea typeface="Times New Roman" panose="02020603050405020304" pitchFamily="18" charset="0"/>
              <a:cs typeface="Al Nile" pitchFamily="2" charset="-78"/>
            </a:endParaRP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Creation of “real world” examples. This would be an authentic assessment of the standard. </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3200" b="1" dirty="0">
                <a:effectLst/>
                <a:latin typeface="Al Nile" pitchFamily="2" charset="-78"/>
                <a:ea typeface="Times New Roman" panose="02020603050405020304" pitchFamily="18" charset="0"/>
                <a:cs typeface="Al Nile" pitchFamily="2" charset="-78"/>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035104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5324535"/>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We hope that helps you.</a:t>
            </a:r>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770324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6555641"/>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We will start again tomorrow morning at </a:t>
            </a:r>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9:00.</a:t>
            </a: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r>
              <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rPr>
              <a:t>Mahalo and see you in the morning.</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Baskerville SemiBold" panose="02020502070401020303" pitchFamily="18" charset="0"/>
              <a:ea typeface="Baskerville SemiBold" panose="02020502070401020303" pitchFamily="18" charset="0"/>
              <a:cs typeface="Al Nile" pitchFamily="2" charset="-78"/>
            </a:endParaRPr>
          </a:p>
          <a:p>
            <a:endParaRPr lang="en-US" sz="2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latin typeface="Baskerville SemiBold" panose="02020502070401020303" pitchFamily="18" charset="0"/>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287782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2554545"/>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pic>
        <p:nvPicPr>
          <p:cNvPr id="2" name="Picture 1">
            <a:extLst>
              <a:ext uri="{FF2B5EF4-FFF2-40B4-BE49-F238E27FC236}">
                <a16:creationId xmlns="" xmlns:a16="http://schemas.microsoft.com/office/drawing/2014/main" id="{88CFB304-292B-FA4D-9BEC-DD46749B9CDF}"/>
              </a:ext>
            </a:extLst>
          </p:cNvPr>
          <p:cNvPicPr>
            <a:picLocks noChangeAspect="1"/>
          </p:cNvPicPr>
          <p:nvPr/>
        </p:nvPicPr>
        <p:blipFill>
          <a:blip r:embed="rId2"/>
          <a:stretch>
            <a:fillRect/>
          </a:stretch>
        </p:blipFill>
        <p:spPr>
          <a:xfrm>
            <a:off x="2031999" y="511444"/>
            <a:ext cx="8128000" cy="5420532"/>
          </a:xfrm>
          <a:prstGeom prst="rect">
            <a:avLst/>
          </a:prstGeom>
        </p:spPr>
      </p:pic>
    </p:spTree>
    <p:extLst>
      <p:ext uri="{BB962C8B-B14F-4D97-AF65-F5344CB8AC3E}">
        <p14:creationId xmlns:p14="http://schemas.microsoft.com/office/powerpoint/2010/main" val="77924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3904F0-AA41-FA4D-B5A2-D3194FC05745}"/>
              </a:ext>
            </a:extLst>
          </p:cNvPr>
          <p:cNvSpPr/>
          <p:nvPr/>
        </p:nvSpPr>
        <p:spPr>
          <a:xfrm>
            <a:off x="1997528" y="6444340"/>
            <a:ext cx="8196943" cy="337459"/>
          </a:xfrm>
          <a:prstGeom prst="rect">
            <a:avLst/>
          </a:prstGeom>
          <a:solidFill>
            <a:srgbClr val="316D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B4082F0-1C26-784A-BD86-12B2247A67B4}"/>
              </a:ext>
            </a:extLst>
          </p:cNvPr>
          <p:cNvSpPr>
            <a:spLocks noGrp="1"/>
          </p:cNvSpPr>
          <p:nvPr>
            <p:ph type="subTitle" idx="1"/>
          </p:nvPr>
        </p:nvSpPr>
        <p:spPr>
          <a:xfrm>
            <a:off x="1524000" y="6444340"/>
            <a:ext cx="9144000" cy="424543"/>
          </a:xfrm>
        </p:spPr>
        <p:txBody>
          <a:bodyPr/>
          <a:lstStyle/>
          <a:p>
            <a:r>
              <a:rPr lang="en-US" b="1" i="1" dirty="0">
                <a:solidFill>
                  <a:schemeClr val="bg1"/>
                </a:solidFill>
              </a:rPr>
              <a:t>DECONSTRUCTING STANDARDS</a:t>
            </a:r>
          </a:p>
        </p:txBody>
      </p:sp>
      <p:sp>
        <p:nvSpPr>
          <p:cNvPr id="5" name="TextBox 4">
            <a:extLst>
              <a:ext uri="{FF2B5EF4-FFF2-40B4-BE49-F238E27FC236}">
                <a16:creationId xmlns="" xmlns:a16="http://schemas.microsoft.com/office/drawing/2014/main" id="{A5714770-0AAE-6A48-B0D2-89FDB5975916}"/>
              </a:ext>
            </a:extLst>
          </p:cNvPr>
          <p:cNvSpPr txBox="1"/>
          <p:nvPr/>
        </p:nvSpPr>
        <p:spPr>
          <a:xfrm>
            <a:off x="195943" y="141514"/>
            <a:ext cx="11800114" cy="2554545"/>
          </a:xfrm>
          <a:prstGeom prst="rect">
            <a:avLst/>
          </a:prstGeom>
          <a:noFill/>
        </p:spPr>
        <p:txBody>
          <a:bodyPr wrap="square" rtlCol="0">
            <a:spAutoFit/>
          </a:bodyPr>
          <a:lstStyle/>
          <a:p>
            <a:r>
              <a:rPr lang="en-US" sz="4000" b="1" dirty="0">
                <a:solidFill>
                  <a:srgbClr val="316DC0"/>
                </a:solidFill>
                <a:latin typeface="Al Nile" pitchFamily="2" charset="-78"/>
                <a:ea typeface="Baskerville SemiBold" panose="02020502070401020303" pitchFamily="18" charset="0"/>
                <a:cs typeface="Al Nile" pitchFamily="2" charset="-78"/>
              </a:rPr>
              <a:t>Submit your answer on the “Chat” feature.</a:t>
            </a: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a:p>
            <a:endParaRPr lang="en-US" sz="4000" b="1" dirty="0">
              <a:solidFill>
                <a:srgbClr val="316DC0"/>
              </a:solidFill>
              <a:latin typeface="Al Nile" pitchFamily="2" charset="-78"/>
              <a:ea typeface="Baskerville SemiBold" panose="02020502070401020303" pitchFamily="18" charset="0"/>
              <a:cs typeface="Al Nile" pitchFamily="2" charset="-78"/>
            </a:endParaRPr>
          </a:p>
        </p:txBody>
      </p:sp>
    </p:spTree>
    <p:extLst>
      <p:ext uri="{BB962C8B-B14F-4D97-AF65-F5344CB8AC3E}">
        <p14:creationId xmlns:p14="http://schemas.microsoft.com/office/powerpoint/2010/main" val="1384556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40176</TotalTime>
  <Words>2548</Words>
  <Application>Microsoft Macintosh PowerPoint</Application>
  <PresentationFormat>Custom</PresentationFormat>
  <Paragraphs>661</Paragraphs>
  <Slides>79</Slides>
  <Notes>0</Notes>
  <HiddenSlides>0</HiddenSlides>
  <MMClips>1</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Teacher</cp:lastModifiedBy>
  <cp:revision>276</cp:revision>
  <dcterms:created xsi:type="dcterms:W3CDTF">2018-05-08T14:48:20Z</dcterms:created>
  <dcterms:modified xsi:type="dcterms:W3CDTF">2020-06-05T20:41:06Z</dcterms:modified>
</cp:coreProperties>
</file>