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82" r:id="rId3"/>
    <p:sldId id="585" r:id="rId4"/>
    <p:sldId id="592" r:id="rId5"/>
    <p:sldId id="589" r:id="rId6"/>
    <p:sldId id="611" r:id="rId7"/>
    <p:sldId id="612" r:id="rId8"/>
    <p:sldId id="415" r:id="rId9"/>
    <p:sldId id="659" r:id="rId10"/>
    <p:sldId id="541" r:id="rId11"/>
    <p:sldId id="614" r:id="rId12"/>
    <p:sldId id="648" r:id="rId13"/>
    <p:sldId id="617" r:id="rId14"/>
    <p:sldId id="673" r:id="rId15"/>
    <p:sldId id="660" r:id="rId16"/>
    <p:sldId id="661" r:id="rId17"/>
    <p:sldId id="670" r:id="rId18"/>
    <p:sldId id="662" r:id="rId19"/>
    <p:sldId id="672" r:id="rId20"/>
    <p:sldId id="671" r:id="rId21"/>
    <p:sldId id="618" r:id="rId22"/>
    <p:sldId id="591" r:id="rId23"/>
    <p:sldId id="628" r:id="rId24"/>
    <p:sldId id="629" r:id="rId25"/>
    <p:sldId id="663" r:id="rId26"/>
    <p:sldId id="632" r:id="rId27"/>
    <p:sldId id="633" r:id="rId28"/>
    <p:sldId id="636" r:id="rId29"/>
    <p:sldId id="635" r:id="rId30"/>
    <p:sldId id="637" r:id="rId31"/>
    <p:sldId id="638" r:id="rId32"/>
    <p:sldId id="665" r:id="rId33"/>
    <p:sldId id="664" r:id="rId34"/>
    <p:sldId id="639" r:id="rId35"/>
    <p:sldId id="641" r:id="rId36"/>
    <p:sldId id="642" r:id="rId37"/>
    <p:sldId id="643" r:id="rId38"/>
    <p:sldId id="647" r:id="rId39"/>
    <p:sldId id="66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036"/>
    <p:restoredTop sz="94628"/>
  </p:normalViewPr>
  <p:slideViewPr>
    <p:cSldViewPr snapToGrid="0" snapToObjects="1">
      <p:cViewPr varScale="1">
        <p:scale>
          <a:sx n="118" d="100"/>
          <a:sy n="118" d="100"/>
        </p:scale>
        <p:origin x="200" y="224"/>
      </p:cViewPr>
      <p:guideLst>
        <p:guide orient="horz" pos="2160"/>
        <p:guide pos="2880"/>
      </p:guideLst>
    </p:cSldViewPr>
  </p:slideViewPr>
  <p:notesTextViewPr>
    <p:cViewPr>
      <p:scale>
        <a:sx n="100" d="100"/>
        <a:sy n="100" d="100"/>
      </p:scale>
      <p:origin x="0" y="0"/>
    </p:cViewPr>
  </p:notesTextViewPr>
  <p:sorterViewPr>
    <p:cViewPr>
      <p:scale>
        <a:sx n="102" d="100"/>
        <a:sy n="102" d="100"/>
      </p:scale>
      <p:origin x="0" y="222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18755-2001-CA44-9803-B85E0DF53543}" type="datetimeFigureOut">
              <a:rPr lang="en-US" smtClean="0"/>
              <a:t>9/6/20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8568BE-88FA-5444-BF8E-4F14E6297BA3}" type="slidenum">
              <a:rPr lang="en-US" smtClean="0"/>
              <a:t>‹#›</a:t>
            </a:fld>
            <a:endParaRPr lang="en-US"/>
          </a:p>
        </p:txBody>
      </p:sp>
    </p:spTree>
    <p:extLst>
      <p:ext uri="{BB962C8B-B14F-4D97-AF65-F5344CB8AC3E}">
        <p14:creationId xmlns:p14="http://schemas.microsoft.com/office/powerpoint/2010/main" val="321724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8568BE-88FA-5444-BF8E-4F14E6297BA3}" type="slidenum">
              <a:rPr lang="en-US" smtClean="0"/>
              <a:t>2</a:t>
            </a:fld>
            <a:endParaRPr lang="en-US"/>
          </a:p>
        </p:txBody>
      </p:sp>
    </p:spTree>
    <p:extLst>
      <p:ext uri="{BB962C8B-B14F-4D97-AF65-F5344CB8AC3E}">
        <p14:creationId xmlns:p14="http://schemas.microsoft.com/office/powerpoint/2010/main" val="375065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8568BE-88FA-5444-BF8E-4F14E6297BA3}" type="slidenum">
              <a:rPr lang="en-US" smtClean="0"/>
              <a:t>3</a:t>
            </a:fld>
            <a:endParaRPr lang="en-US"/>
          </a:p>
        </p:txBody>
      </p:sp>
    </p:spTree>
    <p:extLst>
      <p:ext uri="{BB962C8B-B14F-4D97-AF65-F5344CB8AC3E}">
        <p14:creationId xmlns:p14="http://schemas.microsoft.com/office/powerpoint/2010/main" val="3513297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8568BE-88FA-5444-BF8E-4F14E6297BA3}" type="slidenum">
              <a:rPr lang="en-US" smtClean="0"/>
              <a:t>8</a:t>
            </a:fld>
            <a:endParaRPr lang="en-US"/>
          </a:p>
        </p:txBody>
      </p:sp>
    </p:spTree>
    <p:extLst>
      <p:ext uri="{BB962C8B-B14F-4D97-AF65-F5344CB8AC3E}">
        <p14:creationId xmlns:p14="http://schemas.microsoft.com/office/powerpoint/2010/main" val="39303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8568BE-88FA-5444-BF8E-4F14E6297BA3}" type="slidenum">
              <a:rPr lang="en-US" smtClean="0"/>
              <a:t>9</a:t>
            </a:fld>
            <a:endParaRPr lang="en-US"/>
          </a:p>
        </p:txBody>
      </p:sp>
    </p:spTree>
    <p:extLst>
      <p:ext uri="{BB962C8B-B14F-4D97-AF65-F5344CB8AC3E}">
        <p14:creationId xmlns:p14="http://schemas.microsoft.com/office/powerpoint/2010/main" val="177468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9/6/20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9/6/20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9/6/20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9/6/20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9/6/20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9/6/20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9/6/20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mailto:joeloverde@me.com" TargetMode="External"/><Relationship Id="rId2" Type="http://schemas.openxmlformats.org/officeDocument/2006/relationships/hyperlink" Target="mailto:ddunaway@Hawaii.rr.com"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hyperlink" Target="mailto:loverdeportfolios@gmail.com"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278642"/>
          </a:xfrm>
          <a:prstGeom prst="rect">
            <a:avLst/>
          </a:prstGeom>
          <a:noFill/>
        </p:spPr>
        <p:txBody>
          <a:bodyPr wrap="square" rtlCol="0">
            <a:spAutoFit/>
          </a:bodyPr>
          <a:lstStyle/>
          <a:p>
            <a:endParaRPr lang="en-US" dirty="0"/>
          </a:p>
          <a:p>
            <a:pPr algn="ctr"/>
            <a:r>
              <a:rPr lang="en-US" sz="4000" b="1" dirty="0">
                <a:latin typeface="Big Caslon"/>
                <a:cs typeface="Big Caslon"/>
              </a:rPr>
              <a:t>Addressing the Gender Gap </a:t>
            </a:r>
          </a:p>
          <a:p>
            <a:pPr algn="ctr"/>
            <a:r>
              <a:rPr lang="en-US" sz="4000" b="1" dirty="0">
                <a:latin typeface="Big Caslon"/>
                <a:cs typeface="Big Caslon"/>
              </a:rPr>
              <a:t>In </a:t>
            </a:r>
          </a:p>
          <a:p>
            <a:pPr algn="ctr"/>
            <a:r>
              <a:rPr lang="en-US" sz="4000" b="1" dirty="0">
                <a:latin typeface="Big Caslon"/>
                <a:cs typeface="Big Caslon"/>
              </a:rPr>
              <a:t>Education</a:t>
            </a:r>
          </a:p>
          <a:p>
            <a:pPr algn="ctr"/>
            <a:endParaRPr lang="en-US" sz="5400" b="1" dirty="0">
              <a:latin typeface="Big Caslon"/>
              <a:cs typeface="Big Caslon"/>
            </a:endParaRPr>
          </a:p>
          <a:p>
            <a:pPr algn="ctr"/>
            <a:r>
              <a:rPr lang="en-US" sz="4000" b="1" dirty="0">
                <a:latin typeface="Big Caslon"/>
                <a:cs typeface="Big Caslon"/>
              </a:rPr>
              <a:t>DOE</a:t>
            </a:r>
          </a:p>
          <a:p>
            <a:pPr algn="ctr"/>
            <a:endParaRPr lang="en-US" sz="4000" b="1" dirty="0">
              <a:latin typeface="Big Caslon"/>
              <a:cs typeface="Big Caslon"/>
            </a:endParaRPr>
          </a:p>
          <a:p>
            <a:pPr algn="ctr"/>
            <a:r>
              <a:rPr lang="en-US" sz="4000" b="1" dirty="0">
                <a:latin typeface="Big Caslon"/>
                <a:cs typeface="Big Caslon"/>
              </a:rPr>
              <a:t>Course #: AR 185565</a:t>
            </a:r>
            <a:endParaRPr lang="en-US" sz="4000" dirty="0">
              <a:latin typeface="Big Caslon"/>
              <a:cs typeface="Big Caslon"/>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66828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463308"/>
          </a:xfrm>
          <a:prstGeom prst="rect">
            <a:avLst/>
          </a:prstGeom>
          <a:noFill/>
        </p:spPr>
        <p:txBody>
          <a:bodyPr wrap="square" rtlCol="0">
            <a:spAutoFit/>
          </a:bodyPr>
          <a:lstStyle/>
          <a:p>
            <a:r>
              <a:rPr lang="en-US" sz="3600" dirty="0">
                <a:latin typeface="Big Caslon"/>
                <a:cs typeface="Big Caslon"/>
              </a:rPr>
              <a:t>Measurement (data point):</a:t>
            </a:r>
          </a:p>
          <a:p>
            <a:endParaRPr lang="en-US" sz="1600" dirty="0">
              <a:latin typeface="Big Caslon"/>
              <a:cs typeface="Big Caslon"/>
            </a:endParaRPr>
          </a:p>
          <a:p>
            <a:r>
              <a:rPr lang="en-US" sz="3600" dirty="0">
                <a:latin typeface="Big Caslon"/>
                <a:cs typeface="Big Caslon"/>
              </a:rPr>
              <a:t>Rationale for choosing that measurement: Why? Is it impacting the learning in your classroom differently for males and females.</a:t>
            </a:r>
          </a:p>
          <a:p>
            <a:endParaRPr lang="en-US" sz="1600" dirty="0">
              <a:latin typeface="Big Caslon"/>
              <a:cs typeface="Big Caslon"/>
            </a:endParaRPr>
          </a:p>
          <a:p>
            <a:r>
              <a:rPr lang="en-US" sz="3600" dirty="0">
                <a:latin typeface="Big Caslon"/>
                <a:cs typeface="Big Caslon"/>
              </a:rPr>
              <a:t>Findings: Talk about the differences you found between males and females in this data point.</a:t>
            </a:r>
          </a:p>
          <a:p>
            <a:endParaRPr lang="en-US" sz="1600" dirty="0">
              <a:latin typeface="Big Caslon"/>
              <a:cs typeface="Big Caslon"/>
            </a:endParaRPr>
          </a:p>
          <a:p>
            <a:r>
              <a:rPr lang="en-US" sz="3600" dirty="0">
                <a:latin typeface="Big Caslon"/>
                <a:cs typeface="Big Caslon"/>
              </a:rPr>
              <a:t>Provide evidence. Survey, grade book, chart, screen shot, picture, etc.</a:t>
            </a: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3677596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278642"/>
          </a:xfrm>
          <a:prstGeom prst="rect">
            <a:avLst/>
          </a:prstGeom>
          <a:noFill/>
        </p:spPr>
        <p:txBody>
          <a:bodyPr wrap="square" rtlCol="0">
            <a:spAutoFit/>
          </a:bodyPr>
          <a:lstStyle/>
          <a:p>
            <a:r>
              <a:rPr lang="en-US" sz="3600" dirty="0">
                <a:latin typeface="Big Caslon"/>
                <a:cs typeface="Big Caslon"/>
              </a:rPr>
              <a:t>You will need 4 measurements and complete a caption for each one.</a:t>
            </a:r>
          </a:p>
          <a:p>
            <a:endParaRPr lang="en-US" sz="3600" dirty="0">
              <a:latin typeface="Big Caslon"/>
              <a:cs typeface="Big Caslon"/>
            </a:endParaRPr>
          </a:p>
          <a:p>
            <a:r>
              <a:rPr lang="en-US" sz="3600" dirty="0">
                <a:latin typeface="Big Caslon"/>
                <a:cs typeface="Big Caslon"/>
              </a:rPr>
              <a:t>Let’s look at an example:</a:t>
            </a:r>
          </a:p>
          <a:p>
            <a:endParaRPr lang="en-US" sz="3600" dirty="0">
              <a:latin typeface="Big Caslon"/>
              <a:cs typeface="Big Caslon"/>
            </a:endParaRPr>
          </a:p>
          <a:p>
            <a:r>
              <a:rPr lang="en-US" sz="3600" dirty="0">
                <a:latin typeface="Big Caslon"/>
                <a:cs typeface="Big Caslon"/>
              </a:rPr>
              <a:t>You give 4 assignments per week and they are all due on Friday. You decide to use this data point and follow it for a three week period. So you are looking at 12 assignments. </a:t>
            </a: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014181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062651"/>
          </a:xfrm>
          <a:prstGeom prst="rect">
            <a:avLst/>
          </a:prstGeom>
          <a:noFill/>
        </p:spPr>
        <p:txBody>
          <a:bodyPr wrap="square" rtlCol="0">
            <a:spAutoFit/>
          </a:bodyPr>
          <a:lstStyle/>
          <a:p>
            <a:r>
              <a:rPr lang="en-US" sz="3600" dirty="0">
                <a:latin typeface="Big Caslon"/>
                <a:cs typeface="Big Caslon"/>
              </a:rPr>
              <a:t>Example… See Portfolio example that was sent to you or you can download on the:</a:t>
            </a:r>
          </a:p>
          <a:p>
            <a:endParaRPr lang="en-US" sz="3600" dirty="0">
              <a:latin typeface="Big Caslon"/>
              <a:cs typeface="Big Caslon"/>
            </a:endParaRPr>
          </a:p>
          <a:p>
            <a:r>
              <a:rPr lang="en-US" sz="3600" dirty="0" err="1">
                <a:latin typeface="Big Caslon"/>
                <a:cs typeface="Big Caslon"/>
              </a:rPr>
              <a:t>LoVerdeGroup.com</a:t>
            </a:r>
            <a:r>
              <a:rPr lang="en-US" sz="3600" dirty="0">
                <a:latin typeface="Big Caslon"/>
                <a:cs typeface="Big Caslon"/>
              </a:rPr>
              <a:t>    website.</a:t>
            </a: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46473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1292662"/>
          </a:xfrm>
          <a:prstGeom prst="rect">
            <a:avLst/>
          </a:prstGeom>
          <a:noFill/>
        </p:spPr>
        <p:txBody>
          <a:bodyPr wrap="square" rtlCol="0">
            <a:spAutoFit/>
          </a:bodyPr>
          <a:lstStyle/>
          <a:p>
            <a:r>
              <a:rPr lang="en-US" sz="3600" dirty="0">
                <a:latin typeface="Big Caslon"/>
                <a:cs typeface="Big Caslon"/>
              </a:rPr>
              <a:t>Turn to section #2 in your Portfolios</a:t>
            </a:r>
          </a:p>
          <a:p>
            <a:endParaRPr lang="en-US" sz="2400" dirty="0">
              <a:latin typeface="Big Caslon"/>
              <a:cs typeface="Big Caslon"/>
            </a:endParaRPr>
          </a:p>
          <a:p>
            <a:endParaRPr lang="en-US" dirty="0"/>
          </a:p>
        </p:txBody>
      </p:sp>
      <p:pic>
        <p:nvPicPr>
          <p:cNvPr id="6" name="Picture 5">
            <a:extLst>
              <a:ext uri="{FF2B5EF4-FFF2-40B4-BE49-F238E27FC236}">
                <a16:creationId xmlns:a16="http://schemas.microsoft.com/office/drawing/2014/main" id="{22141C40-2E16-5E4E-8201-D6E09E8F7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978" y="238721"/>
            <a:ext cx="7512907" cy="7360683"/>
          </a:xfrm>
          <a:prstGeom prst="rect">
            <a:avLst/>
          </a:prstGeom>
        </p:spPr>
      </p:pic>
    </p:spTree>
    <p:extLst>
      <p:ext uri="{BB962C8B-B14F-4D97-AF65-F5344CB8AC3E}">
        <p14:creationId xmlns:p14="http://schemas.microsoft.com/office/powerpoint/2010/main" val="2590698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7386638"/>
          </a:xfrm>
          <a:prstGeom prst="rect">
            <a:avLst/>
          </a:prstGeom>
          <a:noFill/>
        </p:spPr>
        <p:txBody>
          <a:bodyPr wrap="square" rtlCol="0">
            <a:spAutoFit/>
          </a:bodyPr>
          <a:lstStyle/>
          <a:p>
            <a:r>
              <a:rPr lang="en-US" sz="3600" dirty="0">
                <a:latin typeface="Big Caslon"/>
                <a:cs typeface="Big Caslon"/>
              </a:rPr>
              <a:t>With everything online, there is no “classroom environment” to assess.</a:t>
            </a:r>
          </a:p>
          <a:p>
            <a:endParaRPr lang="en-US" sz="3600" dirty="0">
              <a:latin typeface="Big Caslon"/>
              <a:cs typeface="Big Caslon"/>
            </a:endParaRPr>
          </a:p>
          <a:p>
            <a:r>
              <a:rPr lang="en-US" sz="3600" dirty="0">
                <a:latin typeface="Big Caslon"/>
                <a:cs typeface="Big Caslon"/>
              </a:rPr>
              <a:t>So for instruction, think about the following:</a:t>
            </a:r>
          </a:p>
          <a:p>
            <a:r>
              <a:rPr lang="en-US" sz="3600" dirty="0">
                <a:latin typeface="Big Caslon"/>
                <a:cs typeface="Big Caslon"/>
              </a:rPr>
              <a:t>-Pace</a:t>
            </a:r>
          </a:p>
          <a:p>
            <a:r>
              <a:rPr lang="en-US" sz="3600" dirty="0">
                <a:latin typeface="Big Caslon"/>
                <a:cs typeface="Big Caslon"/>
              </a:rPr>
              <a:t>-Length of each lesson</a:t>
            </a:r>
          </a:p>
          <a:p>
            <a:r>
              <a:rPr lang="en-US" sz="3600" dirty="0">
                <a:latin typeface="Big Caslon"/>
                <a:cs typeface="Big Caslon"/>
              </a:rPr>
              <a:t>-Types of activities</a:t>
            </a:r>
          </a:p>
          <a:p>
            <a:r>
              <a:rPr lang="en-US" sz="3600" dirty="0">
                <a:latin typeface="Big Caslon"/>
                <a:cs typeface="Big Caslon"/>
              </a:rPr>
              <a:t>-Verbal instruction</a:t>
            </a:r>
          </a:p>
          <a:p>
            <a:r>
              <a:rPr lang="en-US" sz="3600" dirty="0">
                <a:latin typeface="Big Caslon"/>
                <a:cs typeface="Big Caslon"/>
              </a:rPr>
              <a:t>-Independent work</a:t>
            </a:r>
          </a:p>
          <a:p>
            <a:r>
              <a:rPr lang="en-US" sz="3600" dirty="0">
                <a:latin typeface="Big Caslon"/>
                <a:cs typeface="Big Caslon"/>
              </a:rPr>
              <a:t>-Visuals</a:t>
            </a: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3497349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7386638"/>
          </a:xfrm>
          <a:prstGeom prst="rect">
            <a:avLst/>
          </a:prstGeom>
          <a:noFill/>
        </p:spPr>
        <p:txBody>
          <a:bodyPr wrap="square" rtlCol="0">
            <a:spAutoFit/>
          </a:bodyPr>
          <a:lstStyle/>
          <a:p>
            <a:r>
              <a:rPr lang="en-US" sz="3600" dirty="0">
                <a:latin typeface="Big Caslon"/>
                <a:cs typeface="Big Caslon"/>
              </a:rPr>
              <a:t>Pace…Are you presenting information faster or slower? Males need to have things move faster. Their attention can wonder much easier than females. </a:t>
            </a:r>
          </a:p>
          <a:p>
            <a:endParaRPr lang="en-US" sz="3600" dirty="0">
              <a:latin typeface="Big Caslon"/>
              <a:cs typeface="Big Caslon"/>
            </a:endParaRPr>
          </a:p>
          <a:p>
            <a:r>
              <a:rPr lang="en-US" sz="3600" dirty="0">
                <a:latin typeface="Big Caslon"/>
                <a:cs typeface="Big Caslon"/>
              </a:rPr>
              <a:t>Length of lessons…How long are your lessons in comparison to in person instruction? Males have a harder time staying engaged for longer periods of time. They benefit for shorter lessons. </a:t>
            </a: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748490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909310"/>
          </a:xfrm>
          <a:prstGeom prst="rect">
            <a:avLst/>
          </a:prstGeom>
          <a:noFill/>
        </p:spPr>
        <p:txBody>
          <a:bodyPr wrap="square" rtlCol="0">
            <a:spAutoFit/>
          </a:bodyPr>
          <a:lstStyle/>
          <a:p>
            <a:r>
              <a:rPr lang="en-US" sz="3600" dirty="0">
                <a:latin typeface="Big Caslon"/>
                <a:cs typeface="Big Caslon"/>
              </a:rPr>
              <a:t>Types of activities…Are you activities more reflective or active? Are you asking the students to think about something or to do something? Females do can well in both reflective and active lessons.</a:t>
            </a:r>
          </a:p>
          <a:p>
            <a:endParaRPr lang="en-US" sz="3600" dirty="0">
              <a:latin typeface="Big Caslon"/>
              <a:cs typeface="Big Caslon"/>
            </a:endParaRPr>
          </a:p>
          <a:p>
            <a:r>
              <a:rPr lang="en-US" sz="3600" dirty="0">
                <a:latin typeface="Big Caslon"/>
                <a:cs typeface="Big Caslon"/>
              </a:rPr>
              <a:t>Verbal instruction…How much verbal instruction do you give? Females tend to have a better vocabulary and listen more closely than the males in your class. </a:t>
            </a:r>
          </a:p>
          <a:p>
            <a:endParaRPr lang="en-US" dirty="0"/>
          </a:p>
        </p:txBody>
      </p:sp>
    </p:spTree>
    <p:extLst>
      <p:ext uri="{BB962C8B-B14F-4D97-AF65-F5344CB8AC3E}">
        <p14:creationId xmlns:p14="http://schemas.microsoft.com/office/powerpoint/2010/main" val="659016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7386638"/>
          </a:xfrm>
          <a:prstGeom prst="rect">
            <a:avLst/>
          </a:prstGeom>
          <a:noFill/>
        </p:spPr>
        <p:txBody>
          <a:bodyPr wrap="square" rtlCol="0">
            <a:spAutoFit/>
          </a:bodyPr>
          <a:lstStyle/>
          <a:p>
            <a:r>
              <a:rPr lang="en-US" sz="3600" dirty="0">
                <a:latin typeface="Big Caslon"/>
                <a:cs typeface="Big Caslon"/>
              </a:rPr>
              <a:t>Independent work…How much independent work do you give your students. Females tend to be more responsible and can handle more independent work. </a:t>
            </a:r>
          </a:p>
          <a:p>
            <a:endParaRPr lang="en-US" sz="3600" dirty="0">
              <a:latin typeface="Big Caslon"/>
              <a:cs typeface="Big Caslon"/>
            </a:endParaRPr>
          </a:p>
          <a:p>
            <a:r>
              <a:rPr lang="en-US" sz="3600" dirty="0">
                <a:latin typeface="Big Caslon"/>
                <a:cs typeface="Big Caslon"/>
              </a:rPr>
              <a:t>Visuals…Do you provide charts, graphs, diagrams, videos, etc. to explain the concepts you are presenting? Males benefit more from visuals than females.</a:t>
            </a:r>
          </a:p>
          <a:p>
            <a:endParaRPr lang="en-US" sz="3600" dirty="0">
              <a:latin typeface="Big Caslon"/>
              <a:cs typeface="Big Caslon"/>
            </a:endParaRP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398354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616648"/>
          </a:xfrm>
          <a:prstGeom prst="rect">
            <a:avLst/>
          </a:prstGeom>
          <a:noFill/>
        </p:spPr>
        <p:txBody>
          <a:bodyPr wrap="square" rtlCol="0">
            <a:spAutoFit/>
          </a:bodyPr>
          <a:lstStyle/>
          <a:p>
            <a:r>
              <a:rPr lang="en-US" sz="3600" dirty="0">
                <a:latin typeface="Big Caslon"/>
                <a:cs typeface="Big Caslon"/>
              </a:rPr>
              <a:t>Again, these are tendencies of the genders are not meant to stereotype either sex. </a:t>
            </a:r>
          </a:p>
          <a:p>
            <a:endParaRPr lang="en-US" sz="3600" dirty="0">
              <a:latin typeface="Big Caslon"/>
              <a:cs typeface="Big Caslon"/>
            </a:endParaRPr>
          </a:p>
          <a:p>
            <a:r>
              <a:rPr lang="en-US" sz="3600" dirty="0">
                <a:latin typeface="Big Caslon"/>
                <a:cs typeface="Big Caslon"/>
              </a:rPr>
              <a:t>If these tendencies don’t hold true for you class, that is okay. </a:t>
            </a: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3983830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616648"/>
          </a:xfrm>
          <a:prstGeom prst="rect">
            <a:avLst/>
          </a:prstGeom>
          <a:noFill/>
        </p:spPr>
        <p:txBody>
          <a:bodyPr wrap="square" rtlCol="0">
            <a:spAutoFit/>
          </a:bodyPr>
          <a:lstStyle/>
          <a:p>
            <a:r>
              <a:rPr lang="en-US" sz="3600" dirty="0">
                <a:latin typeface="Big Caslon"/>
                <a:cs typeface="Big Caslon"/>
              </a:rPr>
              <a:t>For classroom environment, we want you to use the following.</a:t>
            </a:r>
          </a:p>
          <a:p>
            <a:endParaRPr lang="en-US" sz="3600" dirty="0">
              <a:latin typeface="Big Caslon"/>
              <a:cs typeface="Big Caslon"/>
            </a:endParaRPr>
          </a:p>
          <a:p>
            <a:r>
              <a:rPr lang="en-US" sz="3600" dirty="0">
                <a:latin typeface="Big Caslon"/>
                <a:cs typeface="Big Caslon"/>
              </a:rPr>
              <a:t>-Order/structure</a:t>
            </a:r>
          </a:p>
          <a:p>
            <a:r>
              <a:rPr lang="en-US" sz="3600" dirty="0">
                <a:latin typeface="Big Caslon"/>
                <a:cs typeface="Big Caslon"/>
              </a:rPr>
              <a:t>-Types of books…action versus reflection</a:t>
            </a:r>
          </a:p>
          <a:p>
            <a:r>
              <a:rPr lang="en-US" sz="3600" dirty="0">
                <a:latin typeface="Big Caslon"/>
                <a:cs typeface="Big Caslon"/>
              </a:rPr>
              <a:t>-Lead character in the book…male vs. female</a:t>
            </a:r>
          </a:p>
          <a:p>
            <a:r>
              <a:rPr lang="en-US" sz="3600" dirty="0">
                <a:latin typeface="Big Caslon"/>
                <a:cs typeface="Big Caslon"/>
              </a:rPr>
              <a:t>-Examples I give…male or female</a:t>
            </a: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332869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0"/>
            <a:ext cx="8696391" cy="4616648"/>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Before we begin, we’d like to take a moment to thank you all for the hard work you have done in working with your students through distance learning. </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It has not been easy for you or your students.</a:t>
            </a:r>
          </a:p>
          <a:p>
            <a:endParaRPr lang="en-US" sz="2400" b="1" dirty="0">
              <a:solidFill>
                <a:srgbClr val="316DC0"/>
              </a:solidFill>
              <a:latin typeface="Al Nile" pitchFamily="2" charset="-78"/>
              <a:ea typeface="Baskerville SemiBold" panose="02020502070401020303" pitchFamily="18" charset="0"/>
              <a:cs typeface="Al Nile" pitchFamily="2" charset="-78"/>
            </a:endParaRPr>
          </a:p>
          <a:p>
            <a:endParaRPr lang="en-US" dirty="0"/>
          </a:p>
          <a:p>
            <a:endParaRPr lang="en-US" dirty="0"/>
          </a:p>
          <a:p>
            <a:endParaRPr lang="en-US" dirty="0"/>
          </a:p>
        </p:txBody>
      </p:sp>
    </p:spTree>
    <p:extLst>
      <p:ext uri="{BB962C8B-B14F-4D97-AF65-F5344CB8AC3E}">
        <p14:creationId xmlns:p14="http://schemas.microsoft.com/office/powerpoint/2010/main" val="4171623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170646"/>
          </a:xfrm>
          <a:prstGeom prst="rect">
            <a:avLst/>
          </a:prstGeom>
          <a:noFill/>
        </p:spPr>
        <p:txBody>
          <a:bodyPr wrap="square" rtlCol="0">
            <a:spAutoFit/>
          </a:bodyPr>
          <a:lstStyle/>
          <a:p>
            <a:r>
              <a:rPr lang="en-US" sz="3600" dirty="0">
                <a:latin typeface="Big Caslon"/>
                <a:cs typeface="Big Caslon"/>
              </a:rPr>
              <a:t>Order/structure…How organized are your lessons? Do you struggle with technical issues? Males can lose their focus much easier than females</a:t>
            </a:r>
          </a:p>
          <a:p>
            <a:endParaRPr lang="en-US" sz="3600" dirty="0">
              <a:latin typeface="Big Caslon"/>
              <a:cs typeface="Big Caslon"/>
            </a:endParaRPr>
          </a:p>
          <a:p>
            <a:r>
              <a:rPr lang="en-US" sz="3600" dirty="0">
                <a:latin typeface="Big Caslon"/>
                <a:cs typeface="Big Caslon"/>
              </a:rPr>
              <a:t>Types of books…Do the stories you read or the books you have your students read have more action versus reflection?</a:t>
            </a: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51744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170646"/>
          </a:xfrm>
          <a:prstGeom prst="rect">
            <a:avLst/>
          </a:prstGeom>
          <a:noFill/>
        </p:spPr>
        <p:txBody>
          <a:bodyPr wrap="square" rtlCol="0">
            <a:spAutoFit/>
          </a:bodyPr>
          <a:lstStyle/>
          <a:p>
            <a:r>
              <a:rPr lang="en-US" sz="3600" dirty="0">
                <a:latin typeface="Big Caslon"/>
                <a:cs typeface="Big Caslon"/>
              </a:rPr>
              <a:t>Lead character in the book…Who are the lead characters in books you have your students read, male or female? Who is the hero and who needs to be saved?</a:t>
            </a:r>
          </a:p>
          <a:p>
            <a:endParaRPr lang="en-US" sz="3600" dirty="0">
              <a:latin typeface="Big Caslon"/>
              <a:cs typeface="Big Caslon"/>
            </a:endParaRPr>
          </a:p>
          <a:p>
            <a:r>
              <a:rPr lang="en-US" sz="3600" dirty="0">
                <a:latin typeface="Big Caslon"/>
                <a:cs typeface="Big Caslon"/>
              </a:rPr>
              <a:t>Examples you give…Do you use an equal amount of male and females in the examples you give your students?</a:t>
            </a: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54639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1661993"/>
          </a:xfrm>
          <a:prstGeom prst="rect">
            <a:avLst/>
          </a:prstGeom>
          <a:noFill/>
        </p:spPr>
        <p:txBody>
          <a:bodyPr wrap="square" rtlCol="0">
            <a:spAutoFit/>
          </a:bodyPr>
          <a:lstStyle/>
          <a:p>
            <a:r>
              <a:rPr lang="en-US" sz="3600" dirty="0">
                <a:latin typeface="Big Caslon"/>
                <a:cs typeface="Big Caslon"/>
              </a:rPr>
              <a:t>Turn to section #3 in your Portfolios</a:t>
            </a:r>
            <a:r>
              <a:rPr lang="en-US" sz="2400" dirty="0">
                <a:latin typeface="Big Caslon"/>
                <a:cs typeface="Big Caslon"/>
              </a:rPr>
              <a:t>.</a:t>
            </a:r>
          </a:p>
          <a:p>
            <a:endParaRPr lang="en-US" sz="2400" dirty="0">
              <a:latin typeface="Big Caslon"/>
              <a:cs typeface="Big Caslon"/>
            </a:endParaRPr>
          </a:p>
          <a:p>
            <a:endParaRPr lang="en-US" sz="2400" dirty="0">
              <a:latin typeface="Big Caslon"/>
              <a:cs typeface="Big Caslon"/>
            </a:endParaRPr>
          </a:p>
          <a:p>
            <a:endParaRPr lang="en-US" dirty="0"/>
          </a:p>
        </p:txBody>
      </p:sp>
      <p:pic>
        <p:nvPicPr>
          <p:cNvPr id="3" name="Picture 2">
            <a:extLst>
              <a:ext uri="{FF2B5EF4-FFF2-40B4-BE49-F238E27FC236}">
                <a16:creationId xmlns:a16="http://schemas.microsoft.com/office/drawing/2014/main" id="{BD8DEA52-882A-F544-863B-F3EA9C690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29" y="449452"/>
            <a:ext cx="9410629" cy="10203120"/>
          </a:xfrm>
          <a:prstGeom prst="rect">
            <a:avLst/>
          </a:prstGeom>
        </p:spPr>
      </p:pic>
    </p:spTree>
    <p:extLst>
      <p:ext uri="{BB962C8B-B14F-4D97-AF65-F5344CB8AC3E}">
        <p14:creationId xmlns:p14="http://schemas.microsoft.com/office/powerpoint/2010/main" val="3901869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278642"/>
          </a:xfrm>
          <a:prstGeom prst="rect">
            <a:avLst/>
          </a:prstGeom>
          <a:noFill/>
        </p:spPr>
        <p:txBody>
          <a:bodyPr wrap="square" rtlCol="0">
            <a:spAutoFit/>
          </a:bodyPr>
          <a:lstStyle/>
          <a:p>
            <a:r>
              <a:rPr lang="en-US" sz="3600" dirty="0">
                <a:latin typeface="Big Caslon"/>
                <a:cs typeface="Big Caslon"/>
              </a:rPr>
              <a:t>We want you to create 2 actions that you believe will close the gap on 2 of the measurements you selected.</a:t>
            </a:r>
          </a:p>
          <a:p>
            <a:endParaRPr lang="en-US" sz="3600" dirty="0">
              <a:latin typeface="Big Caslon"/>
              <a:cs typeface="Big Caslon"/>
            </a:endParaRPr>
          </a:p>
          <a:p>
            <a:r>
              <a:rPr lang="en-US" sz="3600" dirty="0">
                <a:latin typeface="Big Caslon"/>
                <a:cs typeface="Big Caslon"/>
              </a:rPr>
              <a:t>One action for one of the measurements and another action for another measurement.</a:t>
            </a:r>
          </a:p>
          <a:p>
            <a:endParaRPr lang="en-US" sz="3600" dirty="0">
              <a:latin typeface="Big Caslon"/>
              <a:cs typeface="Big Caslon"/>
            </a:endParaRPr>
          </a:p>
          <a:p>
            <a:r>
              <a:rPr lang="en-US" sz="3600" dirty="0">
                <a:latin typeface="Big Caslon"/>
                <a:cs typeface="Big Caslon"/>
              </a:rPr>
              <a:t>Pick the measurements that you believe you can have the greatest impact upon in your class.</a:t>
            </a:r>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21778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355312"/>
          </a:xfrm>
          <a:prstGeom prst="rect">
            <a:avLst/>
          </a:prstGeom>
          <a:noFill/>
        </p:spPr>
        <p:txBody>
          <a:bodyPr wrap="square" rtlCol="0">
            <a:spAutoFit/>
          </a:bodyPr>
          <a:lstStyle/>
          <a:p>
            <a:r>
              <a:rPr lang="en-US" sz="3600" dirty="0">
                <a:latin typeface="Big Caslon"/>
                <a:cs typeface="Big Caslon"/>
              </a:rPr>
              <a:t>Going back to our previous example about the number of assignments each gender was turning in, 90% for females and 65% for males</a:t>
            </a:r>
          </a:p>
          <a:p>
            <a:endParaRPr lang="en-US" sz="3600" dirty="0">
              <a:latin typeface="Big Caslon"/>
              <a:cs typeface="Big Caslon"/>
            </a:endParaRPr>
          </a:p>
          <a:p>
            <a:r>
              <a:rPr lang="en-US" sz="3600" dirty="0">
                <a:latin typeface="Big Caslon"/>
                <a:cs typeface="Big Caslon"/>
              </a:rPr>
              <a:t>Your action might be to look at the types of assignments that both males and females were completing at about the same rate and create similar activities to use in the future with your students.</a:t>
            </a:r>
            <a:endParaRPr lang="en-US" sz="2400" dirty="0">
              <a:latin typeface="Big Caslon"/>
              <a:cs typeface="Big Caslon"/>
            </a:endParaRPr>
          </a:p>
          <a:p>
            <a:endParaRPr lang="en-US" dirty="0"/>
          </a:p>
        </p:txBody>
      </p:sp>
    </p:spTree>
    <p:extLst>
      <p:ext uri="{BB962C8B-B14F-4D97-AF65-F5344CB8AC3E}">
        <p14:creationId xmlns:p14="http://schemas.microsoft.com/office/powerpoint/2010/main" val="190734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801314"/>
          </a:xfrm>
          <a:prstGeom prst="rect">
            <a:avLst/>
          </a:prstGeom>
          <a:noFill/>
        </p:spPr>
        <p:txBody>
          <a:bodyPr wrap="square" rtlCol="0">
            <a:spAutoFit/>
          </a:bodyPr>
          <a:lstStyle/>
          <a:p>
            <a:r>
              <a:rPr lang="en-US" sz="3600" dirty="0">
                <a:latin typeface="Big Caslon"/>
                <a:cs typeface="Big Caslon"/>
              </a:rPr>
              <a:t>Proposed action:</a:t>
            </a:r>
          </a:p>
          <a:p>
            <a:endParaRPr lang="en-US" sz="3600" dirty="0">
              <a:latin typeface="Big Caslon"/>
              <a:cs typeface="Big Caslon"/>
            </a:endParaRPr>
          </a:p>
          <a:p>
            <a:r>
              <a:rPr lang="en-US" sz="3600" dirty="0">
                <a:latin typeface="Big Caslon"/>
                <a:cs typeface="Big Caslon"/>
              </a:rPr>
              <a:t>I’m going to create assignments that…</a:t>
            </a:r>
          </a:p>
          <a:p>
            <a:endParaRPr lang="en-US" sz="3600" dirty="0">
              <a:latin typeface="Big Caslon"/>
              <a:cs typeface="Big Caslon"/>
            </a:endParaRPr>
          </a:p>
          <a:p>
            <a:r>
              <a:rPr lang="en-US" sz="3600" dirty="0">
                <a:latin typeface="Big Caslon"/>
                <a:cs typeface="Big Caslon"/>
              </a:rPr>
              <a:t>Provide detail and you could even include an example of one of the future assignments.</a:t>
            </a:r>
          </a:p>
          <a:p>
            <a:endParaRPr lang="en-US" sz="3600" dirty="0">
              <a:latin typeface="Big Caslon"/>
              <a:cs typeface="Big Caslon"/>
            </a:endParaRPr>
          </a:p>
          <a:p>
            <a:r>
              <a:rPr lang="en-US" sz="3600" dirty="0">
                <a:latin typeface="Big Caslon"/>
                <a:cs typeface="Big Caslon"/>
              </a:rPr>
              <a:t>See Portfolio example.</a:t>
            </a:r>
            <a:endParaRPr lang="en-US" sz="2400" dirty="0">
              <a:latin typeface="Big Caslon"/>
              <a:cs typeface="Big Caslon"/>
            </a:endParaRPr>
          </a:p>
          <a:p>
            <a:endParaRPr lang="en-US" dirty="0"/>
          </a:p>
        </p:txBody>
      </p:sp>
    </p:spTree>
    <p:extLst>
      <p:ext uri="{BB962C8B-B14F-4D97-AF65-F5344CB8AC3E}">
        <p14:creationId xmlns:p14="http://schemas.microsoft.com/office/powerpoint/2010/main" val="2277049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093976"/>
          </a:xfrm>
          <a:prstGeom prst="rect">
            <a:avLst/>
          </a:prstGeom>
          <a:noFill/>
        </p:spPr>
        <p:txBody>
          <a:bodyPr wrap="square" rtlCol="0">
            <a:spAutoFit/>
          </a:bodyPr>
          <a:lstStyle/>
          <a:p>
            <a:r>
              <a:rPr lang="en-US" sz="3600" dirty="0">
                <a:latin typeface="Big Caslon"/>
                <a:cs typeface="Big Caslon"/>
              </a:rPr>
              <a:t>Next send it to one of us for feedback.</a:t>
            </a:r>
          </a:p>
          <a:p>
            <a:endParaRPr lang="en-US" sz="3600" dirty="0">
              <a:latin typeface="Big Caslon"/>
              <a:cs typeface="Big Caslon"/>
            </a:endParaRPr>
          </a:p>
          <a:p>
            <a:r>
              <a:rPr lang="en-US" sz="3600" dirty="0">
                <a:latin typeface="Big Caslon"/>
                <a:cs typeface="Big Caslon"/>
              </a:rPr>
              <a:t>Last name A-L, sent to Dave</a:t>
            </a:r>
          </a:p>
          <a:p>
            <a:endParaRPr lang="en-US" sz="3600" dirty="0">
              <a:latin typeface="Big Caslon"/>
              <a:cs typeface="Big Caslon"/>
            </a:endParaRPr>
          </a:p>
          <a:p>
            <a:r>
              <a:rPr lang="en-US" sz="3600" dirty="0">
                <a:latin typeface="Big Caslon"/>
                <a:cs typeface="Big Caslon"/>
                <a:hlinkClick r:id="rId2"/>
              </a:rPr>
              <a:t>ddunaway@Hawaii.rr.com</a:t>
            </a:r>
            <a:endParaRPr lang="en-US" sz="3600" dirty="0">
              <a:latin typeface="Big Caslon"/>
              <a:cs typeface="Big Caslon"/>
            </a:endParaRPr>
          </a:p>
          <a:p>
            <a:endParaRPr lang="en-US" sz="3600" dirty="0">
              <a:latin typeface="Big Caslon"/>
              <a:cs typeface="Big Caslon"/>
            </a:endParaRPr>
          </a:p>
          <a:p>
            <a:r>
              <a:rPr lang="en-US" sz="3600" dirty="0">
                <a:latin typeface="Big Caslon"/>
                <a:cs typeface="Big Caslon"/>
              </a:rPr>
              <a:t>M-Z sent to Joe</a:t>
            </a:r>
          </a:p>
          <a:p>
            <a:endParaRPr lang="en-US" sz="3600" dirty="0">
              <a:latin typeface="Big Caslon"/>
              <a:cs typeface="Big Caslon"/>
            </a:endParaRPr>
          </a:p>
          <a:p>
            <a:r>
              <a:rPr lang="en-US" sz="3600" dirty="0">
                <a:latin typeface="Big Caslon"/>
                <a:cs typeface="Big Caslon"/>
                <a:hlinkClick r:id="rId3"/>
              </a:rPr>
              <a:t>joeloverde@me.com</a:t>
            </a:r>
            <a:endParaRPr lang="en-US" sz="3600" dirty="0">
              <a:latin typeface="Big Caslon"/>
              <a:cs typeface="Big Caslon"/>
            </a:endParaRP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59121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3323987"/>
          </a:xfrm>
          <a:prstGeom prst="rect">
            <a:avLst/>
          </a:prstGeom>
          <a:noFill/>
        </p:spPr>
        <p:txBody>
          <a:bodyPr wrap="square" rtlCol="0">
            <a:spAutoFit/>
          </a:bodyPr>
          <a:lstStyle/>
          <a:p>
            <a:r>
              <a:rPr lang="en-US" sz="3600" dirty="0">
                <a:latin typeface="Big Caslon"/>
                <a:cs typeface="Big Caslon"/>
              </a:rPr>
              <a:t>You will also need to share it with 2 peers. This can be team members, other teachers in the building, counselors, administrators, district support people, etc.</a:t>
            </a: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865415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431983"/>
          </a:xfrm>
          <a:prstGeom prst="rect">
            <a:avLst/>
          </a:prstGeom>
          <a:noFill/>
        </p:spPr>
        <p:txBody>
          <a:bodyPr wrap="square" rtlCol="0">
            <a:spAutoFit/>
          </a:bodyPr>
          <a:lstStyle/>
          <a:p>
            <a:r>
              <a:rPr lang="en-US" sz="3600" dirty="0">
                <a:latin typeface="Big Caslon"/>
                <a:cs typeface="Big Caslon"/>
              </a:rPr>
              <a:t>Send them your proposed action and when you receive it, simply copy and paste it into the Portfolio.</a:t>
            </a:r>
          </a:p>
          <a:p>
            <a:endParaRPr lang="en-US" sz="3600" dirty="0">
              <a:latin typeface="Big Caslon"/>
              <a:cs typeface="Big Caslon"/>
            </a:endParaRPr>
          </a:p>
          <a:p>
            <a:r>
              <a:rPr lang="en-US" sz="3600" dirty="0">
                <a:latin typeface="Big Caslon"/>
                <a:cs typeface="Big Caslon"/>
              </a:rPr>
              <a:t>Next, reflect upon that feedback and identify any changes you may make and why.</a:t>
            </a: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452661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2769989"/>
          </a:xfrm>
          <a:prstGeom prst="rect">
            <a:avLst/>
          </a:prstGeom>
          <a:noFill/>
        </p:spPr>
        <p:txBody>
          <a:bodyPr wrap="square" rtlCol="0">
            <a:spAutoFit/>
          </a:bodyPr>
          <a:lstStyle/>
          <a:p>
            <a:r>
              <a:rPr lang="en-US" sz="3600" dirty="0">
                <a:latin typeface="Big Caslon"/>
                <a:cs typeface="Big Caslon"/>
              </a:rPr>
              <a:t>Turn to section #4 in your Portfolio.</a:t>
            </a:r>
          </a:p>
          <a:p>
            <a:endParaRPr lang="en-US" sz="3600" dirty="0">
              <a:latin typeface="Big Caslon"/>
              <a:cs typeface="Big Caslon"/>
            </a:endParaRPr>
          </a:p>
          <a:p>
            <a:endParaRPr lang="en-US" sz="3600" dirty="0">
              <a:latin typeface="Big Caslon"/>
              <a:cs typeface="Big Caslon"/>
            </a:endParaRPr>
          </a:p>
          <a:p>
            <a:endParaRPr lang="en-US" sz="2400" dirty="0">
              <a:latin typeface="Big Caslon"/>
              <a:cs typeface="Big Caslon"/>
            </a:endParaRPr>
          </a:p>
          <a:p>
            <a:endParaRPr lang="en-US" sz="2400" dirty="0">
              <a:latin typeface="Big Caslon"/>
              <a:cs typeface="Big Caslon"/>
            </a:endParaRPr>
          </a:p>
          <a:p>
            <a:endParaRPr lang="en-US" dirty="0"/>
          </a:p>
        </p:txBody>
      </p:sp>
      <p:pic>
        <p:nvPicPr>
          <p:cNvPr id="3" name="Picture 2">
            <a:extLst>
              <a:ext uri="{FF2B5EF4-FFF2-40B4-BE49-F238E27FC236}">
                <a16:creationId xmlns:a16="http://schemas.microsoft.com/office/drawing/2014/main" id="{2B267286-75D5-5448-BFDD-957EBD59D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462" y="238722"/>
            <a:ext cx="7887321" cy="8035871"/>
          </a:xfrm>
          <a:prstGeom prst="rect">
            <a:avLst/>
          </a:prstGeom>
        </p:spPr>
      </p:pic>
    </p:spTree>
    <p:extLst>
      <p:ext uri="{BB962C8B-B14F-4D97-AF65-F5344CB8AC3E}">
        <p14:creationId xmlns:p14="http://schemas.microsoft.com/office/powerpoint/2010/main" val="65409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0"/>
            <a:ext cx="8696391" cy="6647974"/>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When we started this class last summer, our believe was that you would be back in school and have you students sitting in front of you.</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Obviously we were wrong! </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But like everything in these difficult times, we will adjust and make the most of a very challenging situation.</a:t>
            </a:r>
          </a:p>
          <a:p>
            <a:endParaRPr lang="en-US" sz="2400" dirty="0">
              <a:latin typeface="Big Caslon"/>
              <a:cs typeface="Big Caslon"/>
            </a:endParaRPr>
          </a:p>
          <a:p>
            <a:endParaRPr lang="en-US" sz="2400" dirty="0">
              <a:latin typeface="Big Caslon"/>
              <a:cs typeface="Big Caslon"/>
            </a:endParaRPr>
          </a:p>
          <a:p>
            <a:endParaRPr lang="en-US" dirty="0"/>
          </a:p>
          <a:p>
            <a:endParaRPr lang="en-US" dirty="0"/>
          </a:p>
          <a:p>
            <a:endParaRPr lang="en-US" dirty="0"/>
          </a:p>
        </p:txBody>
      </p:sp>
    </p:spTree>
    <p:extLst>
      <p:ext uri="{BB962C8B-B14F-4D97-AF65-F5344CB8AC3E}">
        <p14:creationId xmlns:p14="http://schemas.microsoft.com/office/powerpoint/2010/main" val="1702107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539978"/>
          </a:xfrm>
          <a:prstGeom prst="rect">
            <a:avLst/>
          </a:prstGeom>
          <a:noFill/>
        </p:spPr>
        <p:txBody>
          <a:bodyPr wrap="square" rtlCol="0">
            <a:spAutoFit/>
          </a:bodyPr>
          <a:lstStyle/>
          <a:p>
            <a:r>
              <a:rPr lang="en-US" sz="3600" dirty="0">
                <a:latin typeface="Big Caslon"/>
                <a:cs typeface="Big Caslon"/>
              </a:rPr>
              <a:t>We are asking you to fill out a Case Study for each action.</a:t>
            </a:r>
          </a:p>
          <a:p>
            <a:endParaRPr lang="en-US" sz="3600" dirty="0">
              <a:latin typeface="Big Caslon"/>
              <a:cs typeface="Big Caslon"/>
            </a:endParaRPr>
          </a:p>
          <a:p>
            <a:r>
              <a:rPr lang="en-US" sz="3600" dirty="0">
                <a:latin typeface="Big Caslon"/>
                <a:cs typeface="Big Caslon"/>
              </a:rPr>
              <a:t>Date: Date or dates you implemented your action. </a:t>
            </a:r>
          </a:p>
          <a:p>
            <a:endParaRPr lang="en-US" sz="3600" dirty="0">
              <a:latin typeface="Big Caslon"/>
              <a:cs typeface="Big Caslon"/>
            </a:endParaRPr>
          </a:p>
          <a:p>
            <a:r>
              <a:rPr lang="en-US" sz="3600" dirty="0">
                <a:latin typeface="Big Caslon"/>
                <a:cs typeface="Big Caslon"/>
              </a:rPr>
              <a:t>Activity: Simply provide a name for the activity.</a:t>
            </a: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217777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3323987"/>
          </a:xfrm>
          <a:prstGeom prst="rect">
            <a:avLst/>
          </a:prstGeom>
          <a:noFill/>
        </p:spPr>
        <p:txBody>
          <a:bodyPr wrap="square" rtlCol="0">
            <a:spAutoFit/>
          </a:bodyPr>
          <a:lstStyle/>
          <a:p>
            <a:r>
              <a:rPr lang="en-US" sz="3600" dirty="0">
                <a:latin typeface="Big Caslon"/>
                <a:cs typeface="Big Caslon"/>
              </a:rPr>
              <a:t>Final action: After receiving feedback from an instructor and 2 peers, write down the specifics of the action you are going to take.</a:t>
            </a:r>
          </a:p>
          <a:p>
            <a:endParaRPr lang="en-US" sz="3600" dirty="0">
              <a:latin typeface="Big Caslon"/>
              <a:cs typeface="Big Caslon"/>
            </a:endParaRP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172402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985980"/>
          </a:xfrm>
          <a:prstGeom prst="rect">
            <a:avLst/>
          </a:prstGeom>
          <a:noFill/>
        </p:spPr>
        <p:txBody>
          <a:bodyPr wrap="square" rtlCol="0">
            <a:spAutoFit/>
          </a:bodyPr>
          <a:lstStyle/>
          <a:p>
            <a:r>
              <a:rPr lang="en-US" sz="3600" dirty="0">
                <a:latin typeface="Big Caslon"/>
                <a:cs typeface="Big Caslon"/>
              </a:rPr>
              <a:t>Results of Action: Were you able to close the gender gap that existed with this measurement (data point).</a:t>
            </a:r>
          </a:p>
          <a:p>
            <a:endParaRPr lang="en-US" sz="3600" dirty="0">
              <a:latin typeface="Big Caslon"/>
              <a:cs typeface="Big Caslon"/>
            </a:endParaRPr>
          </a:p>
          <a:p>
            <a:r>
              <a:rPr lang="en-US" sz="3600" dirty="0">
                <a:latin typeface="Big Caslon"/>
                <a:cs typeface="Big Caslon"/>
              </a:rPr>
              <a:t>In our example, were you able to get both the males and females in the class to complete a similar percentage of their assignments.</a:t>
            </a: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968230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4431983"/>
          </a:xfrm>
          <a:prstGeom prst="rect">
            <a:avLst/>
          </a:prstGeom>
          <a:noFill/>
        </p:spPr>
        <p:txBody>
          <a:bodyPr wrap="square" rtlCol="0">
            <a:spAutoFit/>
          </a:bodyPr>
          <a:lstStyle/>
          <a:p>
            <a:r>
              <a:rPr lang="en-US" sz="3600" dirty="0">
                <a:latin typeface="Big Caslon"/>
                <a:cs typeface="Big Caslon"/>
              </a:rPr>
              <a:t>Student evidence: Provide documentation</a:t>
            </a:r>
          </a:p>
          <a:p>
            <a:endParaRPr lang="en-US" sz="3600" dirty="0">
              <a:latin typeface="Big Caslon"/>
              <a:cs typeface="Big Caslon"/>
            </a:endParaRPr>
          </a:p>
          <a:p>
            <a:r>
              <a:rPr lang="en-US" sz="3600" dirty="0">
                <a:latin typeface="Big Caslon"/>
                <a:cs typeface="Big Caslon"/>
              </a:rPr>
              <a:t>Create a chart or provide a picture of your grade book that shows the percentages of males and females turning in their assignments. </a:t>
            </a: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831221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647974"/>
          </a:xfrm>
          <a:prstGeom prst="rect">
            <a:avLst/>
          </a:prstGeom>
          <a:noFill/>
        </p:spPr>
        <p:txBody>
          <a:bodyPr wrap="square" rtlCol="0">
            <a:spAutoFit/>
          </a:bodyPr>
          <a:lstStyle/>
          <a:p>
            <a:r>
              <a:rPr lang="en-US" sz="3600" dirty="0">
                <a:latin typeface="Big Caslon"/>
                <a:cs typeface="Big Caslon"/>
              </a:rPr>
              <a:t>Evaluation: Did it work? How effective was it? Why did it work or not work? Provide some reflection here.</a:t>
            </a:r>
          </a:p>
          <a:p>
            <a:endParaRPr lang="en-US" sz="3600" dirty="0">
              <a:latin typeface="Big Caslon"/>
              <a:cs typeface="Big Caslon"/>
            </a:endParaRPr>
          </a:p>
          <a:p>
            <a:r>
              <a:rPr lang="en-US" sz="3600" dirty="0">
                <a:latin typeface="Big Caslon"/>
                <a:cs typeface="Big Caslon"/>
              </a:rPr>
              <a:t>Next Steps: So what are you going to do in the future based upon your action and the results. Use this action again, modify it, discard it?</a:t>
            </a:r>
          </a:p>
          <a:p>
            <a:endParaRPr lang="en-US" sz="3600" dirty="0">
              <a:latin typeface="Big Caslon"/>
              <a:cs typeface="Big Caslon"/>
            </a:endParaRPr>
          </a:p>
          <a:p>
            <a:r>
              <a:rPr lang="en-US" sz="3600" dirty="0">
                <a:latin typeface="Big Caslon"/>
                <a:cs typeface="Big Caslon"/>
              </a:rPr>
              <a:t>See </a:t>
            </a:r>
            <a:r>
              <a:rPr lang="en-US" sz="3600">
                <a:latin typeface="Big Caslon"/>
                <a:cs typeface="Big Caslon"/>
              </a:rPr>
              <a:t>Portfolio example.</a:t>
            </a:r>
            <a:endParaRPr lang="en-US" sz="3600" dirty="0">
              <a:latin typeface="Big Caslon"/>
              <a:cs typeface="Big Caslon"/>
            </a:endParaRPr>
          </a:p>
          <a:p>
            <a:endParaRPr lang="en-US" sz="2400" dirty="0">
              <a:latin typeface="Big Caslon"/>
              <a:cs typeface="Big Caslon"/>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668470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2215991"/>
          </a:xfrm>
          <a:prstGeom prst="rect">
            <a:avLst/>
          </a:prstGeom>
          <a:noFill/>
        </p:spPr>
        <p:txBody>
          <a:bodyPr wrap="square" rtlCol="0">
            <a:spAutoFit/>
          </a:bodyPr>
          <a:lstStyle/>
          <a:p>
            <a:r>
              <a:rPr lang="en-US" sz="3600" dirty="0">
                <a:latin typeface="Big Caslon"/>
                <a:cs typeface="Big Caslon"/>
              </a:rPr>
              <a:t>Turn to section #5 in your Portfolios.</a:t>
            </a:r>
          </a:p>
          <a:p>
            <a:endParaRPr lang="en-US" sz="3600" dirty="0">
              <a:latin typeface="Big Caslon"/>
              <a:cs typeface="Big Caslon"/>
            </a:endParaRPr>
          </a:p>
          <a:p>
            <a:endParaRPr lang="en-US" sz="2400" dirty="0">
              <a:latin typeface="Big Caslon"/>
              <a:cs typeface="Big Caslon"/>
            </a:endParaRPr>
          </a:p>
          <a:p>
            <a:endParaRPr lang="en-US" sz="2400" dirty="0">
              <a:latin typeface="Big Caslon"/>
              <a:cs typeface="Big Caslon"/>
            </a:endParaRPr>
          </a:p>
          <a:p>
            <a:endParaRPr lang="en-US" dirty="0"/>
          </a:p>
        </p:txBody>
      </p:sp>
      <p:pic>
        <p:nvPicPr>
          <p:cNvPr id="3" name="Picture 2">
            <a:extLst>
              <a:ext uri="{FF2B5EF4-FFF2-40B4-BE49-F238E27FC236}">
                <a16:creationId xmlns:a16="http://schemas.microsoft.com/office/drawing/2014/main" id="{630DC745-E5A7-EA43-BB0C-163A58FAEC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17" y="564186"/>
            <a:ext cx="8341246" cy="11623729"/>
          </a:xfrm>
          <a:prstGeom prst="rect">
            <a:avLst/>
          </a:prstGeom>
        </p:spPr>
      </p:pic>
    </p:spTree>
    <p:extLst>
      <p:ext uri="{BB962C8B-B14F-4D97-AF65-F5344CB8AC3E}">
        <p14:creationId xmlns:p14="http://schemas.microsoft.com/office/powerpoint/2010/main" val="2109308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724644"/>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In this section we are looking for a culminating reflection.</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Here is where you will reflect upon not the individual actions you took, but rather on what you learned in the class about the gender gap and how it impacts learning in your classroom. Also, how it impacted your teaching.</a:t>
            </a:r>
            <a:endParaRPr lang="en-US" sz="2400" dirty="0">
              <a:latin typeface="Big Caslon Medium" panose="02000603090000020003" pitchFamily="2" charset="-79"/>
              <a:cs typeface="Big Caslon Medium" panose="02000603090000020003" pitchFamily="2" charset="-79"/>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260366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170646"/>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This section is probably the most important one for the OCISS office.</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Here is where they can see the learning and benefit of the class in providing the professional develop they want each participant to have.</a:t>
            </a:r>
          </a:p>
          <a:p>
            <a:pPr marL="742950" indent="-742950">
              <a:buAutoNum type="arabicPeriod"/>
            </a:pPr>
            <a:endParaRPr lang="en-US" sz="3600" b="1" dirty="0">
              <a:solidFill>
                <a:srgbClr val="316DC0"/>
              </a:solidFill>
              <a:latin typeface="Al Nile" pitchFamily="2" charset="-78"/>
              <a:ea typeface="Baskerville SemiBold" panose="02020502070401020303" pitchFamily="18" charset="0"/>
              <a:cs typeface="Al Nile" pitchFamily="2" charset="-78"/>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14616474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832640"/>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So if you have any questions or concerns at all, please email Joe at: </a:t>
            </a:r>
            <a:r>
              <a:rPr lang="en-US" sz="3600" dirty="0" err="1">
                <a:latin typeface="Big Caslon Medium" panose="02000603090000020003" pitchFamily="2" charset="-79"/>
                <a:ea typeface="Baskerville SemiBold" panose="02020502070401020303" pitchFamily="18" charset="0"/>
                <a:cs typeface="Big Caslon Medium" panose="02000603090000020003" pitchFamily="2" charset="-79"/>
              </a:rPr>
              <a:t>joeloverde@me.com</a:t>
            </a:r>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The Portfolio is due November 14</a:t>
            </a:r>
            <a:r>
              <a:rPr lang="en-US" sz="3600" baseline="30000" dirty="0">
                <a:latin typeface="Big Caslon Medium" panose="02000603090000020003" pitchFamily="2" charset="-79"/>
                <a:ea typeface="Baskerville SemiBold" panose="02020502070401020303" pitchFamily="18" charset="0"/>
                <a:cs typeface="Big Caslon Medium" panose="02000603090000020003" pitchFamily="2" charset="-79"/>
              </a:rPr>
              <a:t>th</a:t>
            </a:r>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Please save your Portfolio as:</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Last name, first name Gender</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Dunaway, Dave Gender</a:t>
            </a:r>
          </a:p>
          <a:p>
            <a:pPr marL="742950" indent="-742950">
              <a:buAutoNum type="arabicPeriod"/>
            </a:pPr>
            <a:endParaRPr lang="en-US" sz="3600" b="1" dirty="0">
              <a:latin typeface="Big Caslon Medium" panose="02000603090000020003" pitchFamily="2" charset="-79"/>
              <a:ea typeface="Baskerville SemiBold" panose="02020502070401020303" pitchFamily="18" charset="0"/>
              <a:cs typeface="Big Caslon Medium" panose="02000603090000020003" pitchFamily="2" charset="-79"/>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2088411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278642"/>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You can turn in your Portfolio early, but we need them all by November 14</a:t>
            </a:r>
            <a:r>
              <a:rPr lang="en-US" sz="3600" baseline="30000" dirty="0">
                <a:latin typeface="Big Caslon Medium" panose="02000603090000020003" pitchFamily="2" charset="-79"/>
                <a:ea typeface="Baskerville SemiBold" panose="02020502070401020303" pitchFamily="18" charset="0"/>
                <a:cs typeface="Big Caslon Medium" panose="02000603090000020003" pitchFamily="2" charset="-79"/>
              </a:rPr>
              <a:t>th</a:t>
            </a:r>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Send them to: </a:t>
            </a:r>
            <a:r>
              <a:rPr lang="en-US" sz="3600" dirty="0">
                <a:latin typeface="Big Caslon Medium" panose="02000603090000020003" pitchFamily="2" charset="-79"/>
                <a:ea typeface="Baskerville SemiBold" panose="02020502070401020303" pitchFamily="18" charset="0"/>
                <a:cs typeface="Big Caslon Medium" panose="02000603090000020003" pitchFamily="2" charset="-79"/>
                <a:hlinkClick r:id="rId2"/>
              </a:rPr>
              <a:t>loverdeportfolios@gmail.com</a:t>
            </a:r>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If you don’t get an email back from Joe within 48 hours confirming he received your Portfolio, assume he didn’t get it and send him an email at: </a:t>
            </a:r>
            <a:r>
              <a:rPr lang="en-US" sz="3600" dirty="0" err="1">
                <a:latin typeface="Big Caslon Medium" panose="02000603090000020003" pitchFamily="2" charset="-79"/>
                <a:ea typeface="Baskerville SemiBold" panose="02020502070401020303" pitchFamily="18" charset="0"/>
                <a:cs typeface="Big Caslon Medium" panose="02000603090000020003" pitchFamily="2" charset="-79"/>
              </a:rPr>
              <a:t>joeloverde@me.com</a:t>
            </a:r>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pPr marL="742950" indent="-742950">
              <a:buAutoNum type="arabicPeriod"/>
            </a:pPr>
            <a:endParaRPr lang="en-US" sz="3600" b="1" dirty="0">
              <a:latin typeface="Big Caslon Medium" panose="02000603090000020003" pitchFamily="2" charset="-79"/>
              <a:ea typeface="Baskerville SemiBold" panose="02020502070401020303" pitchFamily="18" charset="0"/>
              <a:cs typeface="Big Caslon Medium" panose="02000603090000020003" pitchFamily="2" charset="-79"/>
            </a:endParaRPr>
          </a:p>
          <a:p>
            <a:endParaRPr lang="en-US" sz="2400" dirty="0">
              <a:latin typeface="Big Caslon"/>
              <a:cs typeface="Big Caslon"/>
            </a:endParaRPr>
          </a:p>
          <a:p>
            <a:endParaRPr lang="en-US" dirty="0"/>
          </a:p>
        </p:txBody>
      </p:sp>
    </p:spTree>
    <p:extLst>
      <p:ext uri="{BB962C8B-B14F-4D97-AF65-F5344CB8AC3E}">
        <p14:creationId xmlns:p14="http://schemas.microsoft.com/office/powerpoint/2010/main" val="323510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0"/>
            <a:ext cx="8696391" cy="6647974"/>
          </a:xfrm>
          <a:prstGeom prst="rect">
            <a:avLst/>
          </a:prstGeom>
          <a:noFill/>
        </p:spPr>
        <p:txBody>
          <a:bodyPr wrap="square" rtlCol="0">
            <a:spAutoFit/>
          </a:bodyPr>
          <a:lstStyle/>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Our goal today is very simple.</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We will go over the Portfolio page by page and make sure you are clear on not only what is expected, but the quality of your answers in each section.</a:t>
            </a:r>
          </a:p>
          <a:p>
            <a:endParaRPr lang="en-US" sz="3600" dirty="0">
              <a:latin typeface="Big Caslon Medium" panose="02000603090000020003" pitchFamily="2" charset="-79"/>
              <a:ea typeface="Baskerville SemiBold" panose="02020502070401020303" pitchFamily="18" charset="0"/>
              <a:cs typeface="Big Caslon Medium" panose="02000603090000020003" pitchFamily="2" charset="-79"/>
            </a:endParaRPr>
          </a:p>
          <a:p>
            <a:r>
              <a:rPr lang="en-US" sz="3600" dirty="0">
                <a:latin typeface="Big Caslon Medium" panose="02000603090000020003" pitchFamily="2" charset="-79"/>
                <a:ea typeface="Baskerville SemiBold" panose="02020502070401020303" pitchFamily="18" charset="0"/>
                <a:cs typeface="Big Caslon Medium" panose="02000603090000020003" pitchFamily="2" charset="-79"/>
              </a:rPr>
              <a:t>And changes we’ve had to make because of the distance learning.</a:t>
            </a:r>
          </a:p>
          <a:p>
            <a:endParaRPr lang="en-US" sz="2400" dirty="0">
              <a:latin typeface="Big Caslon"/>
              <a:cs typeface="Big Caslon"/>
            </a:endParaRPr>
          </a:p>
          <a:p>
            <a:endParaRPr lang="en-US" sz="2400" dirty="0">
              <a:latin typeface="Big Caslon"/>
              <a:cs typeface="Big Caslon"/>
            </a:endParaRPr>
          </a:p>
          <a:p>
            <a:endParaRPr lang="en-US" dirty="0"/>
          </a:p>
          <a:p>
            <a:endParaRPr lang="en-US" dirty="0"/>
          </a:p>
          <a:p>
            <a:endParaRPr lang="en-US" dirty="0"/>
          </a:p>
        </p:txBody>
      </p:sp>
    </p:spTree>
    <p:extLst>
      <p:ext uri="{BB962C8B-B14F-4D97-AF65-F5344CB8AC3E}">
        <p14:creationId xmlns:p14="http://schemas.microsoft.com/office/powerpoint/2010/main" val="137235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5232202"/>
          </a:xfrm>
          <a:prstGeom prst="rect">
            <a:avLst/>
          </a:prstGeom>
          <a:noFill/>
        </p:spPr>
        <p:txBody>
          <a:bodyPr wrap="square" rtlCol="0">
            <a:spAutoFit/>
          </a:bodyPr>
          <a:lstStyle/>
          <a:p>
            <a:r>
              <a:rPr lang="en-US" sz="3600" dirty="0">
                <a:latin typeface="Big Caslon"/>
                <a:cs typeface="Big Caslon"/>
              </a:rPr>
              <a:t>Turn to section #1 in your Portfolios.</a:t>
            </a:r>
          </a:p>
          <a:p>
            <a:endParaRPr lang="en-US" sz="2400" dirty="0">
              <a:latin typeface="Big Caslon"/>
              <a:cs typeface="Big Caslon"/>
            </a:endParaRPr>
          </a:p>
          <a:p>
            <a:endParaRPr lang="en-US" sz="2400" dirty="0">
              <a:latin typeface="Big Caslon"/>
              <a:cs typeface="Big Caslon"/>
            </a:endParaRPr>
          </a:p>
          <a:p>
            <a:pPr marL="457200" indent="-457200">
              <a:buAutoNum type="alphaUcPeriod"/>
            </a:pPr>
            <a:endParaRPr lang="en-US" sz="2400" dirty="0">
              <a:latin typeface="Big Caslon"/>
              <a:cs typeface="Big Caslon"/>
            </a:endParaRPr>
          </a:p>
          <a:p>
            <a:endParaRPr lang="en-US" sz="2400" dirty="0">
              <a:latin typeface="Big Caslon"/>
              <a:cs typeface="Big Caslon"/>
            </a:endParaRPr>
          </a:p>
          <a:p>
            <a:endParaRPr lang="en-US" sz="4000" dirty="0">
              <a:latin typeface="Big Caslon"/>
              <a:cs typeface="Big Caslon"/>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B2FE8E5E-00EA-3A41-BBA1-7EFC7F2E31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292" y="238722"/>
            <a:ext cx="7258752" cy="9973363"/>
          </a:xfrm>
          <a:prstGeom prst="rect">
            <a:avLst/>
          </a:prstGeom>
        </p:spPr>
      </p:pic>
    </p:spTree>
    <p:extLst>
      <p:ext uri="{BB962C8B-B14F-4D97-AF65-F5344CB8AC3E}">
        <p14:creationId xmlns:p14="http://schemas.microsoft.com/office/powerpoint/2010/main" val="3710257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6647974"/>
          </a:xfrm>
          <a:prstGeom prst="rect">
            <a:avLst/>
          </a:prstGeom>
          <a:noFill/>
        </p:spPr>
        <p:txBody>
          <a:bodyPr wrap="square" rtlCol="0">
            <a:spAutoFit/>
          </a:bodyPr>
          <a:lstStyle/>
          <a:p>
            <a:r>
              <a:rPr lang="en-US" sz="3600" dirty="0">
                <a:latin typeface="Big Caslon"/>
                <a:cs typeface="Big Caslon"/>
              </a:rPr>
              <a:t>We asked you to come up with 4 data points that can measure the gender gap in your classroom and/or your school</a:t>
            </a:r>
          </a:p>
          <a:p>
            <a:endParaRPr lang="en-US" sz="3600" dirty="0">
              <a:latin typeface="Big Caslon"/>
              <a:cs typeface="Big Caslon"/>
            </a:endParaRPr>
          </a:p>
          <a:p>
            <a:pPr marL="457200" indent="-457200">
              <a:buAutoNum type="alphaUcPeriod"/>
            </a:pPr>
            <a:r>
              <a:rPr lang="en-US" sz="3600" dirty="0">
                <a:latin typeface="Big Caslon"/>
                <a:cs typeface="Big Caslon"/>
              </a:rPr>
              <a:t>The Gender Gap data points.</a:t>
            </a:r>
          </a:p>
          <a:p>
            <a:endParaRPr lang="en-US" sz="1200" dirty="0">
              <a:latin typeface="Big Caslon"/>
              <a:cs typeface="Big Caslon"/>
            </a:endParaRPr>
          </a:p>
          <a:p>
            <a:r>
              <a:rPr lang="en-US" sz="3600" dirty="0">
                <a:latin typeface="Big Caslon"/>
                <a:cs typeface="Big Caslon"/>
              </a:rPr>
              <a:t>We are going to give you some measurements you can use. </a:t>
            </a:r>
          </a:p>
          <a:p>
            <a:r>
              <a:rPr lang="en-US" sz="3600" dirty="0">
                <a:latin typeface="Big Caslon"/>
                <a:cs typeface="Big Caslon"/>
              </a:rPr>
              <a:t>Think about which 4 will give you the best information about whether or not a gender gap exists in your classroom or school.</a:t>
            </a:r>
          </a:p>
          <a:p>
            <a:endParaRPr lang="en-US" sz="3600" dirty="0">
              <a:latin typeface="Big Caslon"/>
              <a:cs typeface="Big Caslon"/>
            </a:endParaRPr>
          </a:p>
          <a:p>
            <a:endParaRPr lang="en-US" dirty="0"/>
          </a:p>
        </p:txBody>
      </p:sp>
    </p:spTree>
    <p:extLst>
      <p:ext uri="{BB962C8B-B14F-4D97-AF65-F5344CB8AC3E}">
        <p14:creationId xmlns:p14="http://schemas.microsoft.com/office/powerpoint/2010/main" val="2899259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8925520"/>
          </a:xfrm>
          <a:prstGeom prst="rect">
            <a:avLst/>
          </a:prstGeom>
          <a:noFill/>
        </p:spPr>
        <p:txBody>
          <a:bodyPr wrap="square" rtlCol="0">
            <a:spAutoFit/>
          </a:bodyPr>
          <a:lstStyle/>
          <a:p>
            <a:r>
              <a:rPr lang="en-US" sz="3600" dirty="0">
                <a:latin typeface="Big Caslon"/>
                <a:cs typeface="Big Caslon"/>
              </a:rPr>
              <a:t>You don</a:t>
            </a:r>
            <a:r>
              <a:rPr lang="mr-IN" sz="3600" dirty="0">
                <a:latin typeface="Big Caslon"/>
                <a:cs typeface="Big Caslon"/>
              </a:rPr>
              <a:t>’</a:t>
            </a:r>
            <a:r>
              <a:rPr lang="en-US" sz="3600" dirty="0">
                <a:latin typeface="Big Caslon"/>
                <a:cs typeface="Big Caslon"/>
              </a:rPr>
              <a:t>t have to use the ones we give you; come up with others if you think they are more appropriate.</a:t>
            </a:r>
          </a:p>
          <a:p>
            <a:endParaRPr lang="en-US" sz="3600" dirty="0">
              <a:latin typeface="Big Caslon"/>
              <a:cs typeface="Big Caslon"/>
            </a:endParaRPr>
          </a:p>
          <a:p>
            <a:r>
              <a:rPr lang="en-US" sz="3600" dirty="0">
                <a:latin typeface="Big Caslon"/>
                <a:cs typeface="Big Caslon"/>
              </a:rPr>
              <a:t>Given the distance learning, some of those data points we talked about last summer will no longer apply. </a:t>
            </a:r>
          </a:p>
          <a:p>
            <a:endParaRPr lang="en-US" sz="3600" dirty="0">
              <a:latin typeface="Big Caslon"/>
              <a:cs typeface="Big Caslon"/>
            </a:endParaRPr>
          </a:p>
          <a:p>
            <a:r>
              <a:rPr lang="en-US" sz="3600" dirty="0">
                <a:latin typeface="Big Caslon"/>
                <a:cs typeface="Big Caslon"/>
              </a:rPr>
              <a:t>Physical fights for example.</a:t>
            </a:r>
          </a:p>
          <a:p>
            <a:pPr marL="457200" indent="-457200">
              <a:buAutoNum type="alphaUcPeriod"/>
            </a:pPr>
            <a:endParaRPr lang="en-US" sz="2400" dirty="0">
              <a:latin typeface="Big Caslon"/>
              <a:cs typeface="Big Caslon"/>
            </a:endParaRPr>
          </a:p>
          <a:p>
            <a:endParaRPr lang="en-US" sz="2400" dirty="0">
              <a:latin typeface="Big Caslon"/>
              <a:cs typeface="Big Caslon"/>
            </a:endParaRPr>
          </a:p>
          <a:p>
            <a:endParaRPr lang="en-US" sz="4000" dirty="0">
              <a:latin typeface="Big Caslon"/>
              <a:cs typeface="Big Caslon"/>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8169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8402300"/>
          </a:xfrm>
          <a:prstGeom prst="rect">
            <a:avLst/>
          </a:prstGeom>
          <a:noFill/>
        </p:spPr>
        <p:txBody>
          <a:bodyPr wrap="square" rtlCol="0">
            <a:spAutoFit/>
          </a:bodyPr>
          <a:lstStyle/>
          <a:p>
            <a:r>
              <a:rPr lang="en-US" sz="3600" dirty="0">
                <a:latin typeface="Big Caslon"/>
                <a:cs typeface="Big Caslon"/>
              </a:rPr>
              <a:t>So what data points can you use?</a:t>
            </a:r>
          </a:p>
          <a:p>
            <a:endParaRPr lang="en-US" sz="3600" dirty="0">
              <a:latin typeface="Big Caslon"/>
              <a:cs typeface="Big Caslon"/>
            </a:endParaRPr>
          </a:p>
          <a:p>
            <a:pPr marL="742950" indent="-742950">
              <a:buAutoNum type="arabicPeriod"/>
            </a:pPr>
            <a:r>
              <a:rPr lang="en-US" sz="3600" dirty="0">
                <a:latin typeface="Big Caslon"/>
                <a:cs typeface="Big Caslon"/>
              </a:rPr>
              <a:t>Grades</a:t>
            </a:r>
          </a:p>
          <a:p>
            <a:pPr marL="742950" indent="-742950">
              <a:buAutoNum type="arabicPeriod"/>
            </a:pPr>
            <a:r>
              <a:rPr lang="en-US" sz="3600" dirty="0">
                <a:latin typeface="Big Caslon"/>
                <a:cs typeface="Big Caslon"/>
              </a:rPr>
              <a:t>Test scores</a:t>
            </a:r>
          </a:p>
          <a:p>
            <a:pPr marL="742950" indent="-742950">
              <a:buAutoNum type="arabicPeriod"/>
            </a:pPr>
            <a:r>
              <a:rPr lang="en-US" sz="3600" dirty="0">
                <a:latin typeface="Big Caslon"/>
                <a:cs typeface="Big Caslon"/>
              </a:rPr>
              <a:t>Attendance (logging in)</a:t>
            </a:r>
          </a:p>
          <a:p>
            <a:pPr marL="742950" indent="-742950">
              <a:buAutoNum type="arabicPeriod"/>
            </a:pPr>
            <a:r>
              <a:rPr lang="en-US" sz="3600" dirty="0">
                <a:latin typeface="Big Caslon"/>
                <a:cs typeface="Big Caslon"/>
              </a:rPr>
              <a:t>Turning in assignments</a:t>
            </a:r>
          </a:p>
          <a:p>
            <a:pPr marL="742950" indent="-742950">
              <a:buAutoNum type="arabicPeriod"/>
            </a:pPr>
            <a:r>
              <a:rPr lang="en-US" sz="3600" dirty="0">
                <a:latin typeface="Big Caslon"/>
                <a:cs typeface="Big Caslon"/>
              </a:rPr>
              <a:t>Quality of assignments</a:t>
            </a:r>
          </a:p>
          <a:p>
            <a:pPr marL="742950" indent="-742950">
              <a:buAutoNum type="arabicPeriod"/>
            </a:pPr>
            <a:r>
              <a:rPr lang="en-US" sz="3600" dirty="0">
                <a:latin typeface="Big Caslon"/>
                <a:cs typeface="Big Caslon"/>
              </a:rPr>
              <a:t>Participation</a:t>
            </a:r>
          </a:p>
          <a:p>
            <a:pPr marL="742950" indent="-742950">
              <a:buAutoNum type="arabicPeriod"/>
            </a:pPr>
            <a:r>
              <a:rPr lang="en-US" sz="3600" dirty="0">
                <a:latin typeface="Big Caslon"/>
                <a:cs typeface="Big Caslon"/>
              </a:rPr>
              <a:t>Logging off (turning off the video)</a:t>
            </a:r>
          </a:p>
          <a:p>
            <a:pPr marL="742950" indent="-742950">
              <a:buAutoNum type="arabicPeriod"/>
            </a:pPr>
            <a:r>
              <a:rPr lang="en-US" sz="3600" dirty="0">
                <a:latin typeface="Big Caslon"/>
                <a:cs typeface="Big Caslon"/>
              </a:rPr>
              <a:t>Time off task (correcting behavior)</a:t>
            </a:r>
          </a:p>
          <a:p>
            <a:pPr marL="742950" indent="-742950">
              <a:buAutoNum type="arabicPeriod"/>
            </a:pPr>
            <a:r>
              <a:rPr lang="en-US" sz="3600" dirty="0">
                <a:latin typeface="Big Caslon"/>
                <a:cs typeface="Big Caslon"/>
              </a:rPr>
              <a:t>Interruptions</a:t>
            </a:r>
          </a:p>
          <a:p>
            <a:pPr marL="742950" indent="-742950">
              <a:buAutoNum type="arabicPeriod"/>
            </a:pPr>
            <a:endParaRPr lang="en-US" sz="3600" dirty="0">
              <a:latin typeface="Big Caslon"/>
              <a:cs typeface="Big Caslon"/>
            </a:endParaRPr>
          </a:p>
          <a:p>
            <a:endParaRPr lang="en-US" sz="3600" dirty="0">
              <a:latin typeface="Big Caslon"/>
              <a:cs typeface="Big Caslon"/>
            </a:endParaRPr>
          </a:p>
          <a:p>
            <a:pPr marL="742950" indent="-742950">
              <a:buAutoNum type="arabicPeriod"/>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34685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317" y="238722"/>
            <a:ext cx="8696391" cy="2308324"/>
          </a:xfrm>
          <a:prstGeom prst="rect">
            <a:avLst/>
          </a:prstGeom>
          <a:noFill/>
        </p:spPr>
        <p:txBody>
          <a:bodyPr wrap="square" rtlCol="0">
            <a:spAutoFit/>
          </a:bodyPr>
          <a:lstStyle/>
          <a:p>
            <a:r>
              <a:rPr lang="en-US" sz="3600" dirty="0">
                <a:latin typeface="Big Caslon"/>
                <a:cs typeface="Big Caslon"/>
              </a:rPr>
              <a:t>What other data points could you use?</a:t>
            </a:r>
          </a:p>
          <a:p>
            <a:endParaRPr lang="en-US" sz="3600" dirty="0">
              <a:latin typeface="Big Caslon"/>
              <a:cs typeface="Big Caslon"/>
            </a:endParaRPr>
          </a:p>
          <a:p>
            <a:pPr marL="742950" indent="-742950">
              <a:buAutoNum type="arabicPeriod"/>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721312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40135</TotalTime>
  <Words>1554</Words>
  <Application>Microsoft Macintosh PowerPoint</Application>
  <PresentationFormat>On-screen Show (4:3)</PresentationFormat>
  <Paragraphs>236</Paragraphs>
  <Slides>39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Al Nile</vt:lpstr>
      <vt:lpstr>Baskerville SemiBold</vt:lpstr>
      <vt:lpstr>Big Caslon</vt:lpstr>
      <vt:lpstr>Big Caslon Medium</vt:lpstr>
      <vt:lpstr>Calibri</vt:lpstr>
      <vt:lpstr>News Gothic MT</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LoVerde Group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LO VERDE</dc:creator>
  <cp:lastModifiedBy>Microsoft Office User</cp:lastModifiedBy>
  <cp:revision>928</cp:revision>
  <dcterms:created xsi:type="dcterms:W3CDTF">2013-05-06T15:13:37Z</dcterms:created>
  <dcterms:modified xsi:type="dcterms:W3CDTF">2020-09-13T14:30:11Z</dcterms:modified>
</cp:coreProperties>
</file>